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84" r:id="rId3"/>
    <p:sldId id="286" r:id="rId4"/>
    <p:sldId id="287" r:id="rId5"/>
    <p:sldId id="257" r:id="rId6"/>
    <p:sldId id="279" r:id="rId7"/>
    <p:sldId id="280" r:id="rId8"/>
    <p:sldId id="281" r:id="rId9"/>
    <p:sldId id="282" r:id="rId10"/>
    <p:sldId id="283" r:id="rId11"/>
    <p:sldId id="285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7" r:id="rId21"/>
    <p:sldId id="301" r:id="rId22"/>
    <p:sldId id="304" r:id="rId23"/>
    <p:sldId id="302" r:id="rId24"/>
    <p:sldId id="303" r:id="rId25"/>
    <p:sldId id="305" r:id="rId26"/>
    <p:sldId id="309" r:id="rId27"/>
    <p:sldId id="310" r:id="rId28"/>
    <p:sldId id="311" r:id="rId29"/>
    <p:sldId id="312" r:id="rId30"/>
    <p:sldId id="258" r:id="rId31"/>
    <p:sldId id="259" r:id="rId32"/>
    <p:sldId id="260" r:id="rId33"/>
    <p:sldId id="261" r:id="rId34"/>
    <p:sldId id="262" r:id="rId35"/>
    <p:sldId id="263" r:id="rId36"/>
    <p:sldId id="268" r:id="rId37"/>
    <p:sldId id="267" r:id="rId38"/>
    <p:sldId id="269" r:id="rId39"/>
    <p:sldId id="270" r:id="rId40"/>
    <p:sldId id="271" r:id="rId41"/>
    <p:sldId id="272" r:id="rId42"/>
    <p:sldId id="288" r:id="rId43"/>
    <p:sldId id="273" r:id="rId44"/>
    <p:sldId id="274" r:id="rId45"/>
    <p:sldId id="275" r:id="rId46"/>
    <p:sldId id="276" r:id="rId47"/>
    <p:sldId id="278" r:id="rId48"/>
    <p:sldId id="313" r:id="rId49"/>
    <p:sldId id="277" r:id="rId50"/>
    <p:sldId id="314" r:id="rId51"/>
  </p:sldIdLst>
  <p:sldSz cx="9144000" cy="6858000" type="screen4x3"/>
  <p:notesSz cx="6797675" cy="9926638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A86"/>
    <a:srgbClr val="0F9D45"/>
    <a:srgbClr val="FDE8D7"/>
    <a:srgbClr val="FFE4C9"/>
    <a:srgbClr val="FCDDC4"/>
    <a:srgbClr val="D82240"/>
    <a:srgbClr val="E33DDB"/>
    <a:srgbClr val="574ED2"/>
    <a:srgbClr val="2DCDBA"/>
    <a:srgbClr val="61C3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patrimonio%202016\Ejemplo%20definitivo%2020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patrimonio%202016\Ejemplo%20definitivo%20201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patrimonio%202016\Ejemplo%20definitivo%20201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SUCESIONES%202016\Ejemplo%20definitivo%202016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SUCESIONES%202016\Ejemplo%20definitivo%20201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DONACIONES%202016\Ejemplo%20definitivo%202016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DONACIONES%202016\Ejemplo%20definitivo%20201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Ejemplos%20definitivos%202016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idor14\datos\REAF\RUBEN\CCAA\CCAA%202016\EJEMPLOS\ITPyAJD%202016\TPO%20%20arrendamiento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100"/>
              <a:t>Patrimonio</a:t>
            </a:r>
            <a:r>
              <a:rPr lang="es-ES" sz="1100" baseline="0"/>
              <a:t> 800.000€</a:t>
            </a:r>
            <a:endParaRPr lang="es-ES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3632294227473002"/>
          <c:y val="0.14699450676146825"/>
          <c:w val="0.83158334131655909"/>
          <c:h val="0.498452018815363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'800.000'!$B$4:$B$18</c:f>
              <c:strCache>
                <c:ptCount val="15"/>
                <c:pt idx="0">
                  <c:v>ARAGÓN</c:v>
                </c:pt>
                <c:pt idx="1">
                  <c:v>CATALUÑA</c:v>
                </c:pt>
                <c:pt idx="2">
                  <c:v>C. VALENCIANA</c:v>
                </c:pt>
                <c:pt idx="3">
                  <c:v>EXTREMADURA</c:v>
                </c:pt>
                <c:pt idx="4">
                  <c:v>ILLES BALEARS</c:v>
                </c:pt>
                <c:pt idx="5">
                  <c:v>ANDALUCÍA</c:v>
                </c:pt>
                <c:pt idx="6">
                  <c:v>GALICIA</c:v>
                </c:pt>
                <c:pt idx="7">
                  <c:v>REGIÓN DE MURCIA</c:v>
                </c:pt>
                <c:pt idx="8">
                  <c:v>PRINCIPADO DE ASTURIAS</c:v>
                </c:pt>
                <c:pt idx="9">
                  <c:v>ISLAS CANARIAS</c:v>
                </c:pt>
                <c:pt idx="10">
                  <c:v>CANTABRIA</c:v>
                </c:pt>
                <c:pt idx="11">
                  <c:v>CASTILLA Y LEÓN</c:v>
                </c:pt>
                <c:pt idx="12">
                  <c:v>CASTILLA-LA MANCHA</c:v>
                </c:pt>
                <c:pt idx="13">
                  <c:v>LA RIOJA</c:v>
                </c:pt>
                <c:pt idx="14">
                  <c:v>MADRID</c:v>
                </c:pt>
              </c:strCache>
            </c:strRef>
          </c:cat>
          <c:val>
            <c:numRef>
              <c:f>'800.000'!$C$4:$C$18</c:f>
              <c:numCache>
                <c:formatCode>#,##0.00</c:formatCode>
                <c:ptCount val="15"/>
                <c:pt idx="0">
                  <c:v>1164.3656000000001</c:v>
                </c:pt>
                <c:pt idx="1">
                  <c:v>769.51223249999998</c:v>
                </c:pt>
                <c:pt idx="2">
                  <c:v>539.44103499999994</c:v>
                </c:pt>
                <c:pt idx="3">
                  <c:v>300</c:v>
                </c:pt>
                <c:pt idx="4">
                  <c:v>280</c:v>
                </c:pt>
                <c:pt idx="5">
                  <c:v>239.99999999999997</c:v>
                </c:pt>
                <c:pt idx="6">
                  <c:v>239.99999999999997</c:v>
                </c:pt>
                <c:pt idx="7">
                  <c:v>239.99999999999997</c:v>
                </c:pt>
                <c:pt idx="8">
                  <c:v>220</c:v>
                </c:pt>
                <c:pt idx="9">
                  <c:v>200</c:v>
                </c:pt>
                <c:pt idx="10">
                  <c:v>200</c:v>
                </c:pt>
                <c:pt idx="11">
                  <c:v>200</c:v>
                </c:pt>
                <c:pt idx="12">
                  <c:v>200</c:v>
                </c:pt>
                <c:pt idx="13">
                  <c:v>100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51688"/>
        <c:axId val="367948160"/>
      </c:barChart>
      <c:catAx>
        <c:axId val="36795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948160"/>
        <c:crosses val="autoZero"/>
        <c:auto val="1"/>
        <c:lblAlgn val="ctr"/>
        <c:lblOffset val="100"/>
        <c:noMultiLvlLbl val="0"/>
      </c:catAx>
      <c:valAx>
        <c:axId val="36794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951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100"/>
              <a:t>Patrimonio</a:t>
            </a:r>
            <a:r>
              <a:rPr lang="es-ES" sz="1100" baseline="0"/>
              <a:t> 4.000.000€</a:t>
            </a:r>
            <a:endParaRPr lang="es-ES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C00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'4 millones'!$B$4:$B$18</c:f>
              <c:strCache>
                <c:ptCount val="15"/>
                <c:pt idx="0">
                  <c:v>EXTREMADURA</c:v>
                </c:pt>
                <c:pt idx="1">
                  <c:v>ILLES BALEARS</c:v>
                </c:pt>
                <c:pt idx="2">
                  <c:v>C. VALENCIANA</c:v>
                </c:pt>
                <c:pt idx="3">
                  <c:v>ANDALUCÍA</c:v>
                </c:pt>
                <c:pt idx="4">
                  <c:v>GALICIA</c:v>
                </c:pt>
                <c:pt idx="5">
                  <c:v>REGIÓN DE MURCIA</c:v>
                </c:pt>
                <c:pt idx="6">
                  <c:v>CATALUÑA</c:v>
                </c:pt>
                <c:pt idx="7">
                  <c:v>PRINCIPADO DE ASTURIAS</c:v>
                </c:pt>
                <c:pt idx="8">
                  <c:v>ARAGÓN</c:v>
                </c:pt>
                <c:pt idx="9">
                  <c:v>ISLAS CANARIAS</c:v>
                </c:pt>
                <c:pt idx="10">
                  <c:v>CANTABRIA</c:v>
                </c:pt>
                <c:pt idx="11">
                  <c:v>CASTILLA Y LEÓN</c:v>
                </c:pt>
                <c:pt idx="12">
                  <c:v>CASTILLA-LA MANCHA</c:v>
                </c:pt>
                <c:pt idx="13">
                  <c:v>LA RIOJA</c:v>
                </c:pt>
                <c:pt idx="14">
                  <c:v>MADRID</c:v>
                </c:pt>
              </c:strCache>
            </c:strRef>
          </c:cat>
          <c:val>
            <c:numRef>
              <c:f>'4 millones'!$C$4:$C$18</c:f>
              <c:numCache>
                <c:formatCode>#,##0.00</c:formatCode>
                <c:ptCount val="15"/>
                <c:pt idx="0">
                  <c:v>54819.555245000003</c:v>
                </c:pt>
                <c:pt idx="1">
                  <c:v>49997.5435</c:v>
                </c:pt>
                <c:pt idx="2">
                  <c:v>47646.320988000007</c:v>
                </c:pt>
                <c:pt idx="3">
                  <c:v>44214.820394000009</c:v>
                </c:pt>
                <c:pt idx="4">
                  <c:v>44214.820394000009</c:v>
                </c:pt>
                <c:pt idx="5">
                  <c:v>43855.640196000008</c:v>
                </c:pt>
                <c:pt idx="6">
                  <c:v>41943.697671500006</c:v>
                </c:pt>
                <c:pt idx="7">
                  <c:v>41729.479503000002</c:v>
                </c:pt>
                <c:pt idx="8">
                  <c:v>41646.366829999999</c:v>
                </c:pt>
                <c:pt idx="9">
                  <c:v>36546.366829999999</c:v>
                </c:pt>
                <c:pt idx="10">
                  <c:v>36546.366829999999</c:v>
                </c:pt>
                <c:pt idx="11">
                  <c:v>36546.366829999999</c:v>
                </c:pt>
                <c:pt idx="12">
                  <c:v>36546.366829999999</c:v>
                </c:pt>
                <c:pt idx="13">
                  <c:v>18273.183415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46984"/>
        <c:axId val="367950120"/>
      </c:barChart>
      <c:catAx>
        <c:axId val="36794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950120"/>
        <c:crosses val="autoZero"/>
        <c:auto val="1"/>
        <c:lblAlgn val="ctr"/>
        <c:lblOffset val="100"/>
        <c:noMultiLvlLbl val="0"/>
      </c:catAx>
      <c:valAx>
        <c:axId val="36795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946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100"/>
              <a:t>Patrimonio</a:t>
            </a:r>
            <a:r>
              <a:rPr lang="es-ES" sz="1100" baseline="0"/>
              <a:t> 15.000.000€</a:t>
            </a:r>
            <a:endParaRPr lang="es-ES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'15 millones'!$B$4:$B$18</c:f>
              <c:strCache>
                <c:ptCount val="15"/>
                <c:pt idx="0">
                  <c:v>EXTREMADURA</c:v>
                </c:pt>
                <c:pt idx="1">
                  <c:v>ILLES BALEARS</c:v>
                </c:pt>
                <c:pt idx="2">
                  <c:v>C. VALENCIANA</c:v>
                </c:pt>
                <c:pt idx="3">
                  <c:v>ANDALUCÍA</c:v>
                </c:pt>
                <c:pt idx="4">
                  <c:v>GALICIA</c:v>
                </c:pt>
                <c:pt idx="5">
                  <c:v>REGIÓN DE MURCIA</c:v>
                </c:pt>
                <c:pt idx="6">
                  <c:v>PRINCIPADO DE ASTURIAS</c:v>
                </c:pt>
                <c:pt idx="7">
                  <c:v>CATALUÑA</c:v>
                </c:pt>
                <c:pt idx="8">
                  <c:v>ARAGÓN</c:v>
                </c:pt>
                <c:pt idx="9">
                  <c:v>ISLAS CANARIAS</c:v>
                </c:pt>
                <c:pt idx="10">
                  <c:v>CANTABRIA</c:v>
                </c:pt>
                <c:pt idx="11">
                  <c:v>CASTILLA Y LEÓN</c:v>
                </c:pt>
                <c:pt idx="12">
                  <c:v>CASTILLA-LA MANCHA</c:v>
                </c:pt>
                <c:pt idx="13">
                  <c:v>LA RIOJA</c:v>
                </c:pt>
                <c:pt idx="14">
                  <c:v>MADRID</c:v>
                </c:pt>
              </c:strCache>
            </c:strRef>
          </c:cat>
          <c:val>
            <c:numRef>
              <c:f>'15 millones'!$C$4:$C$18</c:f>
              <c:numCache>
                <c:formatCode>#,##0.00</c:formatCode>
                <c:ptCount val="15"/>
                <c:pt idx="0">
                  <c:v>410655.59774999996</c:v>
                </c:pt>
                <c:pt idx="1">
                  <c:v>375790.73834500002</c:v>
                </c:pt>
                <c:pt idx="2">
                  <c:v>344626.35292799998</c:v>
                </c:pt>
                <c:pt idx="3">
                  <c:v>331444.049382</c:v>
                </c:pt>
                <c:pt idx="4">
                  <c:v>331444.049382</c:v>
                </c:pt>
                <c:pt idx="5">
                  <c:v>328524.4682</c:v>
                </c:pt>
                <c:pt idx="6">
                  <c:v>322825.51819999999</c:v>
                </c:pt>
                <c:pt idx="7">
                  <c:v>297463.92835</c:v>
                </c:pt>
                <c:pt idx="8">
                  <c:v>281270.3885</c:v>
                </c:pt>
                <c:pt idx="9">
                  <c:v>273770.3885</c:v>
                </c:pt>
                <c:pt idx="10">
                  <c:v>273770.3885</c:v>
                </c:pt>
                <c:pt idx="11">
                  <c:v>273770.3885</c:v>
                </c:pt>
                <c:pt idx="12">
                  <c:v>273770.3885</c:v>
                </c:pt>
                <c:pt idx="13">
                  <c:v>136885.19425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44632"/>
        <c:axId val="367945416"/>
      </c:barChart>
      <c:catAx>
        <c:axId val="36794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945416"/>
        <c:crosses val="autoZero"/>
        <c:auto val="1"/>
        <c:lblAlgn val="ctr"/>
        <c:lblOffset val="100"/>
        <c:noMultiLvlLbl val="0"/>
      </c:catAx>
      <c:valAx>
        <c:axId val="36794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944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Soltero</a:t>
            </a:r>
            <a:r>
              <a:rPr lang="es-ES" baseline="0"/>
              <a:t> de 30 años hereda bienes por 800.000€</a:t>
            </a:r>
            <a:endParaRPr lang="es-E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ABA86"/>
            </a:solidFill>
            <a:ln>
              <a:solidFill>
                <a:schemeClr val="accent4">
                  <a:lumMod val="50000"/>
                </a:schemeClr>
              </a:solidFill>
            </a:ln>
            <a:effectLst/>
          </c:spPr>
          <c:invertIfNegative val="0"/>
          <c:cat>
            <c:strRef>
              <c:f>Hoja1!$B$5:$B$19</c:f>
              <c:strCache>
                <c:ptCount val="15"/>
                <c:pt idx="0">
                  <c:v>ANDALUCÍA</c:v>
                </c:pt>
                <c:pt idx="1">
                  <c:v>ASTURIAS</c:v>
                </c:pt>
                <c:pt idx="2">
                  <c:v>EXTREMADURA</c:v>
                </c:pt>
                <c:pt idx="3">
                  <c:v>ARAGÓN</c:v>
                </c:pt>
                <c:pt idx="4">
                  <c:v>CASTILLA Y LEÓN</c:v>
                </c:pt>
                <c:pt idx="5">
                  <c:v>REGIÓN DE MURCIA</c:v>
                </c:pt>
                <c:pt idx="6">
                  <c:v>C. VALENCIANA</c:v>
                </c:pt>
                <c:pt idx="7">
                  <c:v>GALICIA</c:v>
                </c:pt>
                <c:pt idx="8">
                  <c:v>CATALUÑA</c:v>
                </c:pt>
                <c:pt idx="9">
                  <c:v>CASTILLA-LA MANCHA</c:v>
                </c:pt>
                <c:pt idx="10">
                  <c:v>ILLES BALEARS</c:v>
                </c:pt>
                <c:pt idx="11">
                  <c:v>LA RIOJA</c:v>
                </c:pt>
                <c:pt idx="12">
                  <c:v>MADRID</c:v>
                </c:pt>
                <c:pt idx="13">
                  <c:v>CANTABRIA</c:v>
                </c:pt>
                <c:pt idx="14">
                  <c:v>ISLAS CANARIAS</c:v>
                </c:pt>
              </c:strCache>
            </c:strRef>
          </c:cat>
          <c:val>
            <c:numRef>
              <c:f>Hoja1!$N$5:$N$19</c:f>
              <c:numCache>
                <c:formatCode>#,##0.00</c:formatCode>
                <c:ptCount val="15"/>
                <c:pt idx="0">
                  <c:v>164049.35060000001</c:v>
                </c:pt>
                <c:pt idx="1">
                  <c:v>162618.95625000002</c:v>
                </c:pt>
                <c:pt idx="2">
                  <c:v>158796.16820000001</c:v>
                </c:pt>
                <c:pt idx="3">
                  <c:v>155393.76185000001</c:v>
                </c:pt>
                <c:pt idx="4">
                  <c:v>89168.337025000015</c:v>
                </c:pt>
                <c:pt idx="5">
                  <c:v>82024.675300000003</c:v>
                </c:pt>
                <c:pt idx="6">
                  <c:v>31596.881231250009</c:v>
                </c:pt>
                <c:pt idx="7">
                  <c:v>15040</c:v>
                </c:pt>
                <c:pt idx="8">
                  <c:v>9796.8937500000029</c:v>
                </c:pt>
                <c:pt idx="9">
                  <c:v>7939.8084099999978</c:v>
                </c:pt>
                <c:pt idx="10">
                  <c:v>5950</c:v>
                </c:pt>
                <c:pt idx="11">
                  <c:v>3152.1233639999991</c:v>
                </c:pt>
                <c:pt idx="12">
                  <c:v>1586.036144749989</c:v>
                </c:pt>
                <c:pt idx="13">
                  <c:v>1262.3876184999972</c:v>
                </c:pt>
                <c:pt idx="14">
                  <c:v>134.23407435000991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930992"/>
        <c:axId val="281597096"/>
      </c:barChart>
      <c:catAx>
        <c:axId val="31893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1597096"/>
        <c:crosses val="autoZero"/>
        <c:auto val="1"/>
        <c:lblAlgn val="ctr"/>
        <c:lblOffset val="100"/>
        <c:noMultiLvlLbl val="0"/>
      </c:catAx>
      <c:valAx>
        <c:axId val="28159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893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Comparativa</a:t>
            </a:r>
            <a:r>
              <a:rPr lang="es-ES" baseline="0"/>
              <a:t> 2015 - 2016</a:t>
            </a:r>
            <a:endParaRPr lang="es-ES"/>
          </a:p>
        </c:rich>
      </c:tx>
      <c:layout>
        <c:manualLayout>
          <c:xMode val="edge"/>
          <c:yMode val="edge"/>
          <c:x val="0.2880788244191590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8081117105149683"/>
          <c:y val="0.11100632065549494"/>
          <c:w val="0.70300375686876282"/>
          <c:h val="0.66895809898762659"/>
        </c:manualLayout>
      </c:layout>
      <c:barChart>
        <c:barDir val="bar"/>
        <c:grouping val="clustered"/>
        <c:varyColors val="0"/>
        <c:ser>
          <c:idx val="0"/>
          <c:order val="0"/>
          <c:tx>
            <c:v>2015</c:v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'DATOS agregados'!$B$26:$B$33</c:f>
              <c:strCache>
                <c:ptCount val="8"/>
                <c:pt idx="0">
                  <c:v>RESTO CC.AA</c:v>
                </c:pt>
                <c:pt idx="1">
                  <c:v>ARAGÓN</c:v>
                </c:pt>
                <c:pt idx="2">
                  <c:v>LA RIOJA</c:v>
                </c:pt>
                <c:pt idx="3">
                  <c:v>ILLES BALEARS</c:v>
                </c:pt>
                <c:pt idx="4">
                  <c:v>CASTILLA Y LEÓN</c:v>
                </c:pt>
                <c:pt idx="5">
                  <c:v>GALICIA</c:v>
                </c:pt>
                <c:pt idx="6">
                  <c:v>REGIÓN DE MURCIA</c:v>
                </c:pt>
                <c:pt idx="7">
                  <c:v>ISLAS CANARIAS</c:v>
                </c:pt>
              </c:strCache>
            </c:strRef>
          </c:cat>
          <c:val>
            <c:numRef>
              <c:f>'DATOS agregados'!$C$26:$C$33</c:f>
              <c:numCache>
                <c:formatCode>#,##0.00</c:formatCode>
                <c:ptCount val="8"/>
                <c:pt idx="0">
                  <c:v>0</c:v>
                </c:pt>
                <c:pt idx="1">
                  <c:v>54387.816647500003</c:v>
                </c:pt>
                <c:pt idx="2">
                  <c:v>1576.0616819999996</c:v>
                </c:pt>
                <c:pt idx="3">
                  <c:v>8000</c:v>
                </c:pt>
                <c:pt idx="4">
                  <c:v>111480.83702500002</c:v>
                </c:pt>
                <c:pt idx="5">
                  <c:v>55180</c:v>
                </c:pt>
                <c:pt idx="6">
                  <c:v>164049.49664999999</c:v>
                </c:pt>
                <c:pt idx="7">
                  <c:v>134234.07435000001</c:v>
                </c:pt>
              </c:numCache>
            </c:numRef>
          </c:val>
        </c:ser>
        <c:ser>
          <c:idx val="1"/>
          <c:order val="1"/>
          <c:tx>
            <c:v>2016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'DATOS agregados'!$B$26:$B$33</c:f>
              <c:strCache>
                <c:ptCount val="8"/>
                <c:pt idx="0">
                  <c:v>RESTO CC.AA</c:v>
                </c:pt>
                <c:pt idx="1">
                  <c:v>ARAGÓN</c:v>
                </c:pt>
                <c:pt idx="2">
                  <c:v>LA RIOJA</c:v>
                </c:pt>
                <c:pt idx="3">
                  <c:v>ILLES BALEARS</c:v>
                </c:pt>
                <c:pt idx="4">
                  <c:v>CASTILLA Y LEÓN</c:v>
                </c:pt>
                <c:pt idx="5">
                  <c:v>GALICIA</c:v>
                </c:pt>
                <c:pt idx="6">
                  <c:v>REGIÓN DE MURCIA</c:v>
                </c:pt>
                <c:pt idx="7">
                  <c:v>ISLAS CANARIAS</c:v>
                </c:pt>
              </c:strCache>
            </c:strRef>
          </c:cat>
          <c:val>
            <c:numRef>
              <c:f>'DATOS agregados'!$D$26:$D$33</c:f>
              <c:numCache>
                <c:formatCode>#,##0.00</c:formatCode>
                <c:ptCount val="8"/>
                <c:pt idx="0">
                  <c:v>0</c:v>
                </c:pt>
                <c:pt idx="1">
                  <c:v>155393.76185000001</c:v>
                </c:pt>
                <c:pt idx="2">
                  <c:v>3152.1233639999991</c:v>
                </c:pt>
                <c:pt idx="3">
                  <c:v>5950</c:v>
                </c:pt>
                <c:pt idx="4">
                  <c:v>89168.337025000015</c:v>
                </c:pt>
                <c:pt idx="5">
                  <c:v>15040</c:v>
                </c:pt>
                <c:pt idx="6">
                  <c:v>82024.675300000003</c:v>
                </c:pt>
                <c:pt idx="7">
                  <c:v>134.23407435000991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5098232"/>
        <c:axId val="375097840"/>
      </c:barChart>
      <c:catAx>
        <c:axId val="375098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097840"/>
        <c:crosses val="autoZero"/>
        <c:auto val="1"/>
        <c:lblAlgn val="ctr"/>
        <c:lblOffset val="100"/>
        <c:noMultiLvlLbl val="0"/>
      </c:catAx>
      <c:valAx>
        <c:axId val="375097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09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9397057085060816"/>
          <c:y val="0.37830775468580452"/>
          <c:w val="9.1382946100231177E-2"/>
          <c:h val="0.143285001681439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Hijo de 30 años recibe 800.000€ de su</a:t>
            </a:r>
            <a:r>
              <a:rPr lang="en-US" baseline="0"/>
              <a:t> padre en metálico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ABA86"/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cat>
            <c:strRef>
              <c:f>Hoja1!$C$6:$C$20</c:f>
              <c:strCache>
                <c:ptCount val="15"/>
                <c:pt idx="0">
                  <c:v>ANDALUCÍA</c:v>
                </c:pt>
                <c:pt idx="1">
                  <c:v>ASTURIAS</c:v>
                </c:pt>
                <c:pt idx="2">
                  <c:v>CANTABRIA</c:v>
                </c:pt>
                <c:pt idx="3">
                  <c:v>CASTILLA Y LEÓN</c:v>
                </c:pt>
                <c:pt idx="4">
                  <c:v>EXTREMADURA</c:v>
                </c:pt>
                <c:pt idx="5">
                  <c:v>LA RIOJA</c:v>
                </c:pt>
                <c:pt idx="6">
                  <c:v>ARAGÓN</c:v>
                </c:pt>
                <c:pt idx="7">
                  <c:v>REGIÓN DE MURCIA</c:v>
                </c:pt>
                <c:pt idx="8">
                  <c:v>ILLES BALEARS</c:v>
                </c:pt>
                <c:pt idx="9">
                  <c:v>CATALUÑA</c:v>
                </c:pt>
                <c:pt idx="10">
                  <c:v>GALICIA</c:v>
                </c:pt>
                <c:pt idx="11">
                  <c:v>C. VALENCIANA</c:v>
                </c:pt>
                <c:pt idx="12">
                  <c:v>CASTILLA-LA MANCHA</c:v>
                </c:pt>
                <c:pt idx="13">
                  <c:v>MADRID</c:v>
                </c:pt>
                <c:pt idx="14">
                  <c:v>ISLAS CANARIAS</c:v>
                </c:pt>
              </c:strCache>
            </c:strRef>
          </c:cat>
          <c:val>
            <c:numRef>
              <c:f>Hoja1!$J$6:$J$20</c:f>
              <c:numCache>
                <c:formatCode>#,##0.00</c:formatCode>
                <c:ptCount val="15"/>
                <c:pt idx="0">
                  <c:v>208159.34580000004</c:v>
                </c:pt>
                <c:pt idx="1">
                  <c:v>205920</c:v>
                </c:pt>
                <c:pt idx="2">
                  <c:v>200122.6728</c:v>
                </c:pt>
                <c:pt idx="3">
                  <c:v>200122.6728</c:v>
                </c:pt>
                <c:pt idx="4">
                  <c:v>200122.6728</c:v>
                </c:pt>
                <c:pt idx="5">
                  <c:v>200122.6728</c:v>
                </c:pt>
                <c:pt idx="6">
                  <c:v>177706.26185000001</c:v>
                </c:pt>
                <c:pt idx="7">
                  <c:v>104079.67290000002</c:v>
                </c:pt>
                <c:pt idx="8">
                  <c:v>56000.000000000007</c:v>
                </c:pt>
                <c:pt idx="9">
                  <c:v>56000</c:v>
                </c:pt>
                <c:pt idx="10">
                  <c:v>56000</c:v>
                </c:pt>
                <c:pt idx="11">
                  <c:v>42753.131231249994</c:v>
                </c:pt>
                <c:pt idx="12">
                  <c:v>10006.133640000015</c:v>
                </c:pt>
                <c:pt idx="13">
                  <c:v>2000.0638200000103</c:v>
                </c:pt>
                <c:pt idx="14">
                  <c:v>200.12267280000378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099016"/>
        <c:axId val="375098624"/>
      </c:barChart>
      <c:catAx>
        <c:axId val="37509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098624"/>
        <c:crosses val="autoZero"/>
        <c:auto val="1"/>
        <c:lblAlgn val="ctr"/>
        <c:lblOffset val="100"/>
        <c:noMultiLvlLbl val="0"/>
      </c:catAx>
      <c:valAx>
        <c:axId val="375098624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099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Comparativa</a:t>
            </a:r>
            <a:r>
              <a:rPr lang="es-ES" baseline="0"/>
              <a:t> 2015 - 2016</a:t>
            </a:r>
            <a:endParaRPr lang="es-E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4579024496937882"/>
          <c:y val="0.17171296296296296"/>
          <c:w val="0.61254308836395444"/>
          <c:h val="0.56898288314355239"/>
        </c:manualLayout>
      </c:layout>
      <c:barChart>
        <c:barDir val="bar"/>
        <c:grouping val="clustered"/>
        <c:varyColors val="0"/>
        <c:ser>
          <c:idx val="0"/>
          <c:order val="0"/>
          <c:tx>
            <c:v>2015</c:v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</c:spPr>
          <c:invertIfNegative val="0"/>
          <c:cat>
            <c:strRef>
              <c:f>Hoja1!$C$26:$C$29</c:f>
              <c:strCache>
                <c:ptCount val="4"/>
                <c:pt idx="0">
                  <c:v>Resto de CC.AA</c:v>
                </c:pt>
                <c:pt idx="1">
                  <c:v>ISLAS CANARIAS</c:v>
                </c:pt>
                <c:pt idx="2">
                  <c:v>REGIÓN DE MURCIA</c:v>
                </c:pt>
                <c:pt idx="3">
                  <c:v>ARAGÓN</c:v>
                </c:pt>
              </c:strCache>
            </c:strRef>
          </c:cat>
          <c:val>
            <c:numRef>
              <c:f>Hoja1!$D$26:$D$29</c:f>
              <c:numCache>
                <c:formatCode>#,##0.00</c:formatCode>
                <c:ptCount val="4"/>
                <c:pt idx="0">
                  <c:v>0</c:v>
                </c:pt>
                <c:pt idx="1">
                  <c:v>200122.6728</c:v>
                </c:pt>
                <c:pt idx="2">
                  <c:v>200122.6728</c:v>
                </c:pt>
                <c:pt idx="3">
                  <c:v>38769.066647500003</c:v>
                </c:pt>
              </c:numCache>
            </c:numRef>
          </c:val>
        </c:ser>
        <c:ser>
          <c:idx val="1"/>
          <c:order val="1"/>
          <c:tx>
            <c:v>2016</c:v>
          </c:tx>
          <c:spPr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cat>
            <c:strRef>
              <c:f>Hoja1!$C$26:$C$29</c:f>
              <c:strCache>
                <c:ptCount val="4"/>
                <c:pt idx="0">
                  <c:v>Resto de CC.AA</c:v>
                </c:pt>
                <c:pt idx="1">
                  <c:v>ISLAS CANARIAS</c:v>
                </c:pt>
                <c:pt idx="2">
                  <c:v>REGIÓN DE MURCIA</c:v>
                </c:pt>
                <c:pt idx="3">
                  <c:v>ARAGÓN</c:v>
                </c:pt>
              </c:strCache>
            </c:strRef>
          </c:cat>
          <c:val>
            <c:numRef>
              <c:f>Hoja1!$E$26:$E$29</c:f>
              <c:numCache>
                <c:formatCode>#,##0.00</c:formatCode>
                <c:ptCount val="4"/>
                <c:pt idx="0">
                  <c:v>0</c:v>
                </c:pt>
                <c:pt idx="1">
                  <c:v>200.12267280000378</c:v>
                </c:pt>
                <c:pt idx="2">
                  <c:v>104079.67290000002</c:v>
                </c:pt>
                <c:pt idx="3">
                  <c:v>177706.26185000001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5100976"/>
        <c:axId val="375099800"/>
      </c:barChart>
      <c:catAx>
        <c:axId val="37510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099800"/>
        <c:crosses val="autoZero"/>
        <c:auto val="1"/>
        <c:lblAlgn val="ctr"/>
        <c:lblOffset val="100"/>
        <c:noMultiLvlLbl val="0"/>
      </c:catAx>
      <c:valAx>
        <c:axId val="375099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10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8213986238733144"/>
          <c:y val="0.35705963837853599"/>
          <c:w val="0.11636324680194195"/>
          <c:h val="0.295718139399241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900"/>
              <a:t>TPO base</a:t>
            </a:r>
            <a:r>
              <a:rPr lang="es-ES" sz="900" baseline="0"/>
              <a:t> imponible 150.000€</a:t>
            </a:r>
            <a:endParaRPr lang="es-ES" sz="9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5200458190148912E-2"/>
          <c:y val="0.20631206444421388"/>
          <c:w val="0.94959908361970213"/>
          <c:h val="0.429998564771429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tpo'!$B$4:$B$18</c:f>
              <c:strCache>
                <c:ptCount val="15"/>
                <c:pt idx="0">
                  <c:v>CATALUÑA</c:v>
                </c:pt>
                <c:pt idx="1">
                  <c:v>GALICIA</c:v>
                </c:pt>
                <c:pt idx="2">
                  <c:v>C. VALENCIANA</c:v>
                </c:pt>
                <c:pt idx="3">
                  <c:v>ANDALUCÍA</c:v>
                </c:pt>
                <c:pt idx="4">
                  <c:v>ARAGÓN</c:v>
                </c:pt>
                <c:pt idx="5">
                  <c:v>ASTURIAS</c:v>
                </c:pt>
                <c:pt idx="6">
                  <c:v>ILLES BALEARS</c:v>
                </c:pt>
                <c:pt idx="7">
                  <c:v>CANTABRIA</c:v>
                </c:pt>
                <c:pt idx="8">
                  <c:v>CASTILLA Y LEÓN</c:v>
                </c:pt>
                <c:pt idx="9">
                  <c:v>CASTILLA-LA MANCHA</c:v>
                </c:pt>
                <c:pt idx="10">
                  <c:v>EXTREMADURA</c:v>
                </c:pt>
                <c:pt idx="11">
                  <c:v>REGIÓN DE MURCIA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tpo'!$C$4:$C$18</c:f>
              <c:numCache>
                <c:formatCode>#,##0.00</c:formatCode>
                <c:ptCount val="15"/>
                <c:pt idx="0">
                  <c:v>15000</c:v>
                </c:pt>
                <c:pt idx="1">
                  <c:v>15000</c:v>
                </c:pt>
                <c:pt idx="2">
                  <c:v>15000</c:v>
                </c:pt>
                <c:pt idx="3">
                  <c:v>12000</c:v>
                </c:pt>
                <c:pt idx="4">
                  <c:v>12000</c:v>
                </c:pt>
                <c:pt idx="5">
                  <c:v>12000</c:v>
                </c:pt>
                <c:pt idx="6">
                  <c:v>12000</c:v>
                </c:pt>
                <c:pt idx="7">
                  <c:v>12000</c:v>
                </c:pt>
                <c:pt idx="8">
                  <c:v>12000</c:v>
                </c:pt>
                <c:pt idx="9">
                  <c:v>12000</c:v>
                </c:pt>
                <c:pt idx="10">
                  <c:v>12000</c:v>
                </c:pt>
                <c:pt idx="11">
                  <c:v>12000</c:v>
                </c:pt>
                <c:pt idx="12">
                  <c:v>10500.000000000002</c:v>
                </c:pt>
                <c:pt idx="13">
                  <c:v>9750</c:v>
                </c:pt>
                <c:pt idx="14">
                  <c:v>9000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75101368"/>
        <c:axId val="375100192"/>
      </c:barChart>
      <c:catAx>
        <c:axId val="375101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100192"/>
        <c:crosses val="autoZero"/>
        <c:auto val="1"/>
        <c:lblAlgn val="ctr"/>
        <c:lblOffset val="100"/>
        <c:noMultiLvlLbl val="0"/>
      </c:catAx>
      <c:valAx>
        <c:axId val="375100192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75101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900"/>
              <a:t>TPO base</a:t>
            </a:r>
            <a:r>
              <a:rPr lang="es-ES" sz="900" baseline="0"/>
              <a:t> imponible 450.000€</a:t>
            </a:r>
            <a:endParaRPr lang="es-ES" sz="9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5200458190148912E-2"/>
          <c:y val="0.17518367249118913"/>
          <c:w val="0.94959908361970213"/>
          <c:h val="0.4611269567244543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tpo'!$B$24:$B$38</c:f>
              <c:strCache>
                <c:ptCount val="15"/>
                <c:pt idx="0">
                  <c:v>CATALUÑA</c:v>
                </c:pt>
                <c:pt idx="1">
                  <c:v>GALICIA</c:v>
                </c:pt>
                <c:pt idx="2">
                  <c:v>C. VALENCIANA</c:v>
                </c:pt>
                <c:pt idx="3">
                  <c:v> ASTURIAS</c:v>
                </c:pt>
                <c:pt idx="4">
                  <c:v>CASTILLA Y LEÓN</c:v>
                </c:pt>
                <c:pt idx="5">
                  <c:v>CANTABRIA</c:v>
                </c:pt>
                <c:pt idx="6">
                  <c:v>EXTREMADURA</c:v>
                </c:pt>
                <c:pt idx="7">
                  <c:v>ILLES BALEARS</c:v>
                </c:pt>
                <c:pt idx="8">
                  <c:v>ANDALUCÍA</c:v>
                </c:pt>
                <c:pt idx="9">
                  <c:v>ARAGÓN</c:v>
                </c:pt>
                <c:pt idx="10">
                  <c:v>CASTILLA-LA MANCHA</c:v>
                </c:pt>
                <c:pt idx="11">
                  <c:v>REGIÓN DE MURCIA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tpo'!$C$24:$C$38</c:f>
              <c:numCache>
                <c:formatCode>#,##0.00</c:formatCode>
                <c:ptCount val="15"/>
                <c:pt idx="0">
                  <c:v>45000</c:v>
                </c:pt>
                <c:pt idx="1">
                  <c:v>45000</c:v>
                </c:pt>
                <c:pt idx="2">
                  <c:v>45000</c:v>
                </c:pt>
                <c:pt idx="3">
                  <c:v>40500</c:v>
                </c:pt>
                <c:pt idx="4">
                  <c:v>40000</c:v>
                </c:pt>
                <c:pt idx="5">
                  <c:v>39000</c:v>
                </c:pt>
                <c:pt idx="6">
                  <c:v>37800</c:v>
                </c:pt>
                <c:pt idx="7">
                  <c:v>36500</c:v>
                </c:pt>
                <c:pt idx="8">
                  <c:v>36499.999100000001</c:v>
                </c:pt>
                <c:pt idx="9">
                  <c:v>36250</c:v>
                </c:pt>
                <c:pt idx="10">
                  <c:v>36000</c:v>
                </c:pt>
                <c:pt idx="11">
                  <c:v>36000</c:v>
                </c:pt>
                <c:pt idx="12">
                  <c:v>31500.000000000004</c:v>
                </c:pt>
                <c:pt idx="13">
                  <c:v>29250</c:v>
                </c:pt>
                <c:pt idx="14">
                  <c:v>27000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75102152"/>
        <c:axId val="375102936"/>
      </c:barChart>
      <c:catAx>
        <c:axId val="375102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102936"/>
        <c:crosses val="autoZero"/>
        <c:auto val="1"/>
        <c:lblAlgn val="ctr"/>
        <c:lblOffset val="100"/>
        <c:noMultiLvlLbl val="0"/>
      </c:catAx>
      <c:valAx>
        <c:axId val="37510293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75102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/>
              <a:t>TPO base</a:t>
            </a:r>
            <a:r>
              <a:rPr lang="es-ES" sz="1200" baseline="0"/>
              <a:t> imponible 500.000€</a:t>
            </a:r>
            <a:endParaRPr lang="es-ES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14"/>
              <c:layout>
                <c:manualLayout>
                  <c:x val="0"/>
                  <c:y val="-1.64740243550938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tpo'!$B$43:$B$57</c:f>
              <c:strCache>
                <c:ptCount val="15"/>
                <c:pt idx="0">
                  <c:v>CATALUÑA</c:v>
                </c:pt>
                <c:pt idx="1">
                  <c:v>GALICIA</c:v>
                </c:pt>
                <c:pt idx="2">
                  <c:v>C. VALENCIANA</c:v>
                </c:pt>
                <c:pt idx="3">
                  <c:v> ASTURIAS</c:v>
                </c:pt>
                <c:pt idx="4">
                  <c:v>CASTILLA Y LEÓN</c:v>
                </c:pt>
                <c:pt idx="5">
                  <c:v>CANTABRIA</c:v>
                </c:pt>
                <c:pt idx="6">
                  <c:v>EXTREMADURA</c:v>
                </c:pt>
                <c:pt idx="7">
                  <c:v>ILLES BALEARS</c:v>
                </c:pt>
                <c:pt idx="8">
                  <c:v>ANDALUCÍA</c:v>
                </c:pt>
                <c:pt idx="9">
                  <c:v>ARAGÓN</c:v>
                </c:pt>
                <c:pt idx="10">
                  <c:v>CASTILLA-LA MANCHA</c:v>
                </c:pt>
                <c:pt idx="11">
                  <c:v>REGIÓN DE MURCIA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tpo'!$C$43:$C$57</c:f>
              <c:numCache>
                <c:formatCode>#,##0.00</c:formatCode>
                <c:ptCount val="15"/>
                <c:pt idx="0">
                  <c:v>50000</c:v>
                </c:pt>
                <c:pt idx="1">
                  <c:v>50000</c:v>
                </c:pt>
                <c:pt idx="2">
                  <c:v>50000</c:v>
                </c:pt>
                <c:pt idx="3">
                  <c:v>45000</c:v>
                </c:pt>
                <c:pt idx="4">
                  <c:v>45000</c:v>
                </c:pt>
                <c:pt idx="5">
                  <c:v>44000</c:v>
                </c:pt>
                <c:pt idx="6">
                  <c:v>42800</c:v>
                </c:pt>
                <c:pt idx="7">
                  <c:v>41000</c:v>
                </c:pt>
                <c:pt idx="8">
                  <c:v>40999.999100000001</c:v>
                </c:pt>
                <c:pt idx="9">
                  <c:v>40750</c:v>
                </c:pt>
                <c:pt idx="10">
                  <c:v>40000</c:v>
                </c:pt>
                <c:pt idx="11">
                  <c:v>40000</c:v>
                </c:pt>
                <c:pt idx="12">
                  <c:v>35000</c:v>
                </c:pt>
                <c:pt idx="13">
                  <c:v>32500</c:v>
                </c:pt>
                <c:pt idx="14">
                  <c:v>30000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75095880"/>
        <c:axId val="375096272"/>
      </c:barChart>
      <c:catAx>
        <c:axId val="375095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75096272"/>
        <c:crosses val="autoZero"/>
        <c:auto val="1"/>
        <c:lblAlgn val="ctr"/>
        <c:lblOffset val="100"/>
        <c:noMultiLvlLbl val="0"/>
      </c:catAx>
      <c:valAx>
        <c:axId val="375096272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75095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/>
              <a:t>TPO base</a:t>
            </a:r>
            <a:r>
              <a:rPr lang="es-ES" sz="1200" baseline="0"/>
              <a:t> imponible 750.000€</a:t>
            </a:r>
            <a:endParaRPr lang="es-ES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26337411889211E-2"/>
          <c:y val="0.19972508591065294"/>
          <c:w val="0.95473251762215783"/>
          <c:h val="0.511198203317368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14"/>
              <c:layout>
                <c:manualLayout>
                  <c:x val="5.9275729925771228E-3"/>
                  <c:y val="-4.42521596572125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tpo'!$B$63:$B$77</c:f>
              <c:strCache>
                <c:ptCount val="15"/>
                <c:pt idx="0">
                  <c:v>ASTURIAS</c:v>
                </c:pt>
                <c:pt idx="1">
                  <c:v>CATALUÑA</c:v>
                </c:pt>
                <c:pt idx="2">
                  <c:v>GALICIA</c:v>
                </c:pt>
                <c:pt idx="3">
                  <c:v>C. VALENCIANA</c:v>
                </c:pt>
                <c:pt idx="4">
                  <c:v>CASTILLA Y LEÓN</c:v>
                </c:pt>
                <c:pt idx="5">
                  <c:v>EXTREMADURA</c:v>
                </c:pt>
                <c:pt idx="6">
                  <c:v>CANTABRIA</c:v>
                </c:pt>
                <c:pt idx="7">
                  <c:v>ILLES BALEARS</c:v>
                </c:pt>
                <c:pt idx="8">
                  <c:v>ARAGÓN</c:v>
                </c:pt>
                <c:pt idx="9">
                  <c:v>ANDALUCÍA</c:v>
                </c:pt>
                <c:pt idx="10">
                  <c:v>CASTILLA-LA MANCHA</c:v>
                </c:pt>
                <c:pt idx="11">
                  <c:v>REGIÓN DE MURCIA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tpo'!$C$63:$C$77</c:f>
              <c:numCache>
                <c:formatCode>#,##0.00</c:formatCode>
                <c:ptCount val="15"/>
                <c:pt idx="0">
                  <c:v>75000</c:v>
                </c:pt>
                <c:pt idx="1">
                  <c:v>75000</c:v>
                </c:pt>
                <c:pt idx="2">
                  <c:v>75000</c:v>
                </c:pt>
                <c:pt idx="3">
                  <c:v>75000</c:v>
                </c:pt>
                <c:pt idx="4">
                  <c:v>70000</c:v>
                </c:pt>
                <c:pt idx="5">
                  <c:v>69300</c:v>
                </c:pt>
                <c:pt idx="6">
                  <c:v>69000</c:v>
                </c:pt>
                <c:pt idx="7">
                  <c:v>65000</c:v>
                </c:pt>
                <c:pt idx="8">
                  <c:v>64500</c:v>
                </c:pt>
                <c:pt idx="9">
                  <c:v>63999.998999999996</c:v>
                </c:pt>
                <c:pt idx="10">
                  <c:v>60000</c:v>
                </c:pt>
                <c:pt idx="11">
                  <c:v>60000</c:v>
                </c:pt>
                <c:pt idx="12">
                  <c:v>52500.000000000007</c:v>
                </c:pt>
                <c:pt idx="13">
                  <c:v>48750</c:v>
                </c:pt>
                <c:pt idx="14">
                  <c:v>45000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75097056"/>
        <c:axId val="475062480"/>
      </c:barChart>
      <c:catAx>
        <c:axId val="375097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5062480"/>
        <c:crosses val="autoZero"/>
        <c:auto val="1"/>
        <c:lblAlgn val="ctr"/>
        <c:lblOffset val="100"/>
        <c:noMultiLvlLbl val="0"/>
      </c:catAx>
      <c:valAx>
        <c:axId val="47506248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37509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900"/>
              <a:t>AJD BASE IMPONIBLE 150.000€</a:t>
            </a:r>
          </a:p>
        </c:rich>
      </c:tx>
      <c:layout>
        <c:manualLayout>
          <c:xMode val="edge"/>
          <c:yMode val="edge"/>
          <c:x val="0.26245826532595495"/>
          <c:y val="1.81818181818181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5551679414765945E-2"/>
          <c:y val="0.19527414778630336"/>
          <c:w val="0.94889664117046812"/>
          <c:h val="0.47511078872505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E4C9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ajd'!$B$5:$B$19</c:f>
              <c:strCache>
                <c:ptCount val="15"/>
                <c:pt idx="0">
                  <c:v>ANDALUCÍA</c:v>
                </c:pt>
                <c:pt idx="1">
                  <c:v>ARAGÓN</c:v>
                </c:pt>
                <c:pt idx="2">
                  <c:v>CANTABRIA</c:v>
                </c:pt>
                <c:pt idx="3">
                  <c:v>CASTILLA Y LEÓN</c:v>
                </c:pt>
                <c:pt idx="4">
                  <c:v>CATALUÑA</c:v>
                </c:pt>
                <c:pt idx="5">
                  <c:v>GALICIA</c:v>
                </c:pt>
                <c:pt idx="6">
                  <c:v>REGIÓN DE MURCIA</c:v>
                </c:pt>
                <c:pt idx="7">
                  <c:v>C. VALENCIANA</c:v>
                </c:pt>
                <c:pt idx="8">
                  <c:v>CASTILLA-LA MANCHA</c:v>
                </c:pt>
                <c:pt idx="9">
                  <c:v> ASTURIAS</c:v>
                </c:pt>
                <c:pt idx="10">
                  <c:v>ILLES BALEARS</c:v>
                </c:pt>
                <c:pt idx="11">
                  <c:v>EXTREMADURA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ajd'!$C$5:$C$19</c:f>
              <c:numCache>
                <c:formatCode>#,##0.00</c:formatCode>
                <c:ptCount val="15"/>
                <c:pt idx="0">
                  <c:v>2250</c:v>
                </c:pt>
                <c:pt idx="1">
                  <c:v>2250</c:v>
                </c:pt>
                <c:pt idx="2">
                  <c:v>2250</c:v>
                </c:pt>
                <c:pt idx="3">
                  <c:v>2250</c:v>
                </c:pt>
                <c:pt idx="4">
                  <c:v>2250</c:v>
                </c:pt>
                <c:pt idx="5">
                  <c:v>2250</c:v>
                </c:pt>
                <c:pt idx="6">
                  <c:v>2250</c:v>
                </c:pt>
                <c:pt idx="7">
                  <c:v>2250</c:v>
                </c:pt>
                <c:pt idx="8">
                  <c:v>1875</c:v>
                </c:pt>
                <c:pt idx="9">
                  <c:v>1800</c:v>
                </c:pt>
                <c:pt idx="10">
                  <c:v>1800</c:v>
                </c:pt>
                <c:pt idx="11">
                  <c:v>1800</c:v>
                </c:pt>
                <c:pt idx="12">
                  <c:v>1500</c:v>
                </c:pt>
                <c:pt idx="13">
                  <c:v>1125</c:v>
                </c:pt>
                <c:pt idx="14">
                  <c:v>1125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75056992"/>
        <c:axId val="475058952"/>
      </c:barChart>
      <c:catAx>
        <c:axId val="475056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5058952"/>
        <c:crosses val="autoZero"/>
        <c:auto val="1"/>
        <c:lblAlgn val="ctr"/>
        <c:lblOffset val="100"/>
        <c:noMultiLvlLbl val="0"/>
      </c:catAx>
      <c:valAx>
        <c:axId val="475058952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75056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900"/>
              <a:t>AJD BASE IMPONIBLE 450.000€</a:t>
            </a:r>
          </a:p>
        </c:rich>
      </c:tx>
      <c:layout>
        <c:manualLayout>
          <c:xMode val="edge"/>
          <c:yMode val="edge"/>
          <c:x val="0.26245817906459445"/>
          <c:y val="3.558866807378764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3.0555490265209387E-2"/>
          <c:y val="0.18448621341687127"/>
          <c:w val="0.93888888888888888"/>
          <c:h val="0.416319145414283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E4C9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ajd'!$B$24:$B$38</c:f>
              <c:strCache>
                <c:ptCount val="15"/>
                <c:pt idx="0">
                  <c:v>ANDALUCÍA</c:v>
                </c:pt>
                <c:pt idx="1">
                  <c:v>ARAGÓN</c:v>
                </c:pt>
                <c:pt idx="2">
                  <c:v>CANTABRIA</c:v>
                </c:pt>
                <c:pt idx="3">
                  <c:v>CASTILLA Y LEÓN</c:v>
                </c:pt>
                <c:pt idx="4">
                  <c:v>CATALUÑA</c:v>
                </c:pt>
                <c:pt idx="5">
                  <c:v>GALICIA</c:v>
                </c:pt>
                <c:pt idx="6">
                  <c:v>REGIÓN DE MURCIA</c:v>
                </c:pt>
                <c:pt idx="7">
                  <c:v>C. VALENCIANA</c:v>
                </c:pt>
                <c:pt idx="8">
                  <c:v>CASTILLA-LA MANCHA</c:v>
                </c:pt>
                <c:pt idx="9">
                  <c:v> ASTURIAS</c:v>
                </c:pt>
                <c:pt idx="10">
                  <c:v>ILLES BALEARS</c:v>
                </c:pt>
                <c:pt idx="11">
                  <c:v>EXTREMADURA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ajd'!$C$24:$C$38</c:f>
              <c:numCache>
                <c:formatCode>#,##0.00</c:formatCode>
                <c:ptCount val="15"/>
                <c:pt idx="0">
                  <c:v>6750</c:v>
                </c:pt>
                <c:pt idx="1">
                  <c:v>6750</c:v>
                </c:pt>
                <c:pt idx="2">
                  <c:v>6750</c:v>
                </c:pt>
                <c:pt idx="3">
                  <c:v>6750</c:v>
                </c:pt>
                <c:pt idx="4">
                  <c:v>6750</c:v>
                </c:pt>
                <c:pt idx="5">
                  <c:v>6750</c:v>
                </c:pt>
                <c:pt idx="6">
                  <c:v>6750</c:v>
                </c:pt>
                <c:pt idx="7">
                  <c:v>6750</c:v>
                </c:pt>
                <c:pt idx="8">
                  <c:v>5625</c:v>
                </c:pt>
                <c:pt idx="9">
                  <c:v>5400</c:v>
                </c:pt>
                <c:pt idx="10">
                  <c:v>5400</c:v>
                </c:pt>
                <c:pt idx="11">
                  <c:v>5400</c:v>
                </c:pt>
                <c:pt idx="12">
                  <c:v>4500</c:v>
                </c:pt>
                <c:pt idx="13">
                  <c:v>3375</c:v>
                </c:pt>
                <c:pt idx="14">
                  <c:v>3375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75063264"/>
        <c:axId val="475058168"/>
      </c:barChart>
      <c:catAx>
        <c:axId val="475063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5058168"/>
        <c:crosses val="autoZero"/>
        <c:auto val="1"/>
        <c:lblAlgn val="ctr"/>
        <c:lblOffset val="100"/>
        <c:noMultiLvlLbl val="0"/>
      </c:catAx>
      <c:valAx>
        <c:axId val="475058168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75063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/>
              <a:t>AJD BASE IMPONIBLE 500.000€</a:t>
            </a:r>
          </a:p>
        </c:rich>
      </c:tx>
      <c:layout>
        <c:manualLayout>
          <c:xMode val="edge"/>
          <c:yMode val="edge"/>
          <c:x val="0.25652740493201681"/>
          <c:y val="2.27384090343147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2174634053096304"/>
          <c:w val="0.93888888888888888"/>
          <c:h val="0.4084874684782049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E4C9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ajd'!$B$42:$B$56</c:f>
              <c:strCache>
                <c:ptCount val="15"/>
                <c:pt idx="0">
                  <c:v>ANDALUCÍA</c:v>
                </c:pt>
                <c:pt idx="1">
                  <c:v>ARAGÓN</c:v>
                </c:pt>
                <c:pt idx="2">
                  <c:v>CANTABRIA</c:v>
                </c:pt>
                <c:pt idx="3">
                  <c:v>CASTILLA Y LEÓN</c:v>
                </c:pt>
                <c:pt idx="4">
                  <c:v>CATALUÑA</c:v>
                </c:pt>
                <c:pt idx="5">
                  <c:v>GALICIA</c:v>
                </c:pt>
                <c:pt idx="6">
                  <c:v>REGIÓN DE MURCIA</c:v>
                </c:pt>
                <c:pt idx="7">
                  <c:v>C. VALENCIANA</c:v>
                </c:pt>
                <c:pt idx="8">
                  <c:v>CASTILLA-LA MANCHA</c:v>
                </c:pt>
                <c:pt idx="9">
                  <c:v>ASTURIAS</c:v>
                </c:pt>
                <c:pt idx="10">
                  <c:v>ILLES BALEARS</c:v>
                </c:pt>
                <c:pt idx="11">
                  <c:v>EXTREMADURA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ajd'!$C$42:$C$56</c:f>
              <c:numCache>
                <c:formatCode>#,##0.00</c:formatCode>
                <c:ptCount val="15"/>
                <c:pt idx="0">
                  <c:v>7500</c:v>
                </c:pt>
                <c:pt idx="1">
                  <c:v>7500</c:v>
                </c:pt>
                <c:pt idx="2">
                  <c:v>7500</c:v>
                </c:pt>
                <c:pt idx="3">
                  <c:v>7500</c:v>
                </c:pt>
                <c:pt idx="4">
                  <c:v>7500</c:v>
                </c:pt>
                <c:pt idx="5">
                  <c:v>7500</c:v>
                </c:pt>
                <c:pt idx="6">
                  <c:v>7500</c:v>
                </c:pt>
                <c:pt idx="7">
                  <c:v>7500</c:v>
                </c:pt>
                <c:pt idx="8">
                  <c:v>6250</c:v>
                </c:pt>
                <c:pt idx="9">
                  <c:v>6000</c:v>
                </c:pt>
                <c:pt idx="10">
                  <c:v>6000</c:v>
                </c:pt>
                <c:pt idx="11">
                  <c:v>6000</c:v>
                </c:pt>
                <c:pt idx="12">
                  <c:v>5000</c:v>
                </c:pt>
                <c:pt idx="13">
                  <c:v>3750</c:v>
                </c:pt>
                <c:pt idx="14">
                  <c:v>3750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75059736"/>
        <c:axId val="475060128"/>
      </c:barChart>
      <c:catAx>
        <c:axId val="475059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5060128"/>
        <c:crosses val="autoZero"/>
        <c:auto val="1"/>
        <c:lblAlgn val="ctr"/>
        <c:lblOffset val="100"/>
        <c:noMultiLvlLbl val="0"/>
      </c:catAx>
      <c:valAx>
        <c:axId val="475060128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75059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/>
              <a:t>AJD BASE IMPONIBLE 750.000€</a:t>
            </a:r>
          </a:p>
        </c:rich>
      </c:tx>
      <c:layout>
        <c:manualLayout>
          <c:xMode val="edge"/>
          <c:yMode val="edge"/>
          <c:x val="0.2624582239720035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2548116779520207"/>
          <c:w val="0.93888888888888888"/>
          <c:h val="0.3711391958358146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E4C9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ajd'!$B$60:$B$74</c:f>
              <c:strCache>
                <c:ptCount val="15"/>
                <c:pt idx="0">
                  <c:v>ANDALUCÍA</c:v>
                </c:pt>
                <c:pt idx="1">
                  <c:v>ARAGÓN</c:v>
                </c:pt>
                <c:pt idx="2">
                  <c:v>CANTABRIA</c:v>
                </c:pt>
                <c:pt idx="3">
                  <c:v>CASTILLA Y LEÓN</c:v>
                </c:pt>
                <c:pt idx="4">
                  <c:v>CATALUÑA</c:v>
                </c:pt>
                <c:pt idx="5">
                  <c:v>GALICIA</c:v>
                </c:pt>
                <c:pt idx="6">
                  <c:v>REGIÓN DE MURCIA</c:v>
                </c:pt>
                <c:pt idx="7">
                  <c:v>C. VALENCIANA</c:v>
                </c:pt>
                <c:pt idx="8">
                  <c:v>CASTILLA-LA MANCHA</c:v>
                </c:pt>
                <c:pt idx="9">
                  <c:v> ASTURIAS</c:v>
                </c:pt>
                <c:pt idx="10">
                  <c:v>ILLES BALEARS</c:v>
                </c:pt>
                <c:pt idx="11">
                  <c:v>EXTREMADURA</c:v>
                </c:pt>
                <c:pt idx="12">
                  <c:v>LA RIOJA</c:v>
                </c:pt>
                <c:pt idx="13">
                  <c:v>ISLAS CANARIAS</c:v>
                </c:pt>
                <c:pt idx="14">
                  <c:v>MADRID</c:v>
                </c:pt>
              </c:strCache>
            </c:strRef>
          </c:cat>
          <c:val>
            <c:numRef>
              <c:f>'Gráficos ajd'!$C$60:$C$74</c:f>
              <c:numCache>
                <c:formatCode>#,##0.00</c:formatCode>
                <c:ptCount val="15"/>
                <c:pt idx="0">
                  <c:v>11250</c:v>
                </c:pt>
                <c:pt idx="1">
                  <c:v>11250</c:v>
                </c:pt>
                <c:pt idx="2">
                  <c:v>11250</c:v>
                </c:pt>
                <c:pt idx="3">
                  <c:v>11250</c:v>
                </c:pt>
                <c:pt idx="4">
                  <c:v>11250</c:v>
                </c:pt>
                <c:pt idx="5">
                  <c:v>11250</c:v>
                </c:pt>
                <c:pt idx="6">
                  <c:v>11250</c:v>
                </c:pt>
                <c:pt idx="7">
                  <c:v>11250</c:v>
                </c:pt>
                <c:pt idx="8">
                  <c:v>9375</c:v>
                </c:pt>
                <c:pt idx="9">
                  <c:v>9000</c:v>
                </c:pt>
                <c:pt idx="10">
                  <c:v>9000</c:v>
                </c:pt>
                <c:pt idx="11">
                  <c:v>9000</c:v>
                </c:pt>
                <c:pt idx="12">
                  <c:v>7500</c:v>
                </c:pt>
                <c:pt idx="13">
                  <c:v>5625</c:v>
                </c:pt>
                <c:pt idx="14">
                  <c:v>5625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75063656"/>
        <c:axId val="475060520"/>
      </c:barChart>
      <c:catAx>
        <c:axId val="475063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5060520"/>
        <c:crosses val="autoZero"/>
        <c:auto val="1"/>
        <c:lblAlgn val="ctr"/>
        <c:lblOffset val="100"/>
        <c:noMultiLvlLbl val="0"/>
      </c:catAx>
      <c:valAx>
        <c:axId val="47506052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75063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1100">
                <a:solidFill>
                  <a:sysClr val="windowText" lastClr="000000"/>
                </a:solidFill>
              </a:rPr>
              <a:t>TPO a ingresar por arrendamiento VIVIENDA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120" normalizeH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600€ / mes</c:v>
          </c:tx>
          <c:spPr>
            <a:ln w="2222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Hoja1!$B$26:$B$29</c:f>
              <c:strCache>
                <c:ptCount val="4"/>
                <c:pt idx="0">
                  <c:v>BIZKAIA</c:v>
                </c:pt>
                <c:pt idx="1">
                  <c:v>CATALUÑA</c:v>
                </c:pt>
                <c:pt idx="2">
                  <c:v>Resto de CC.AA</c:v>
                </c:pt>
                <c:pt idx="3">
                  <c:v>NAVARRA</c:v>
                </c:pt>
              </c:strCache>
            </c:strRef>
          </c:cat>
          <c:val>
            <c:numRef>
              <c:f>Hoja1!$C$26:$C$29</c:f>
              <c:numCache>
                <c:formatCode>#,##0.00</c:formatCode>
                <c:ptCount val="4"/>
                <c:pt idx="0">
                  <c:v>130</c:v>
                </c:pt>
                <c:pt idx="1">
                  <c:v>36</c:v>
                </c:pt>
                <c:pt idx="2">
                  <c:v>30.77</c:v>
                </c:pt>
                <c:pt idx="3">
                  <c:v>28.8</c:v>
                </c:pt>
              </c:numCache>
            </c:numRef>
          </c:val>
          <c:smooth val="0"/>
        </c:ser>
        <c:ser>
          <c:idx val="1"/>
          <c:order val="1"/>
          <c:tx>
            <c:v>1.200€ / mes</c:v>
          </c:tx>
          <c:spPr>
            <a:ln w="2222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4">
                  <a:lumMod val="40000"/>
                  <a:lumOff val="60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  <a:round/>
              </a:ln>
              <a:effectLst/>
            </c:spPr>
          </c:marker>
          <c:cat>
            <c:strRef>
              <c:f>Hoja1!$B$26:$B$29</c:f>
              <c:strCache>
                <c:ptCount val="4"/>
                <c:pt idx="0">
                  <c:v>BIZKAIA</c:v>
                </c:pt>
                <c:pt idx="1">
                  <c:v>CATALUÑA</c:v>
                </c:pt>
                <c:pt idx="2">
                  <c:v>Resto de CC.AA</c:v>
                </c:pt>
                <c:pt idx="3">
                  <c:v>NAVARRA</c:v>
                </c:pt>
              </c:strCache>
            </c:strRef>
          </c:cat>
          <c:val>
            <c:numRef>
              <c:f>Hoja1!$D$26:$D$29</c:f>
              <c:numCache>
                <c:formatCode>#,##0.00</c:formatCode>
                <c:ptCount val="4"/>
                <c:pt idx="0">
                  <c:v>175</c:v>
                </c:pt>
                <c:pt idx="1">
                  <c:v>72</c:v>
                </c:pt>
                <c:pt idx="2">
                  <c:v>57.6</c:v>
                </c:pt>
                <c:pt idx="3">
                  <c:v>57.6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5057776"/>
        <c:axId val="475060912"/>
      </c:lineChart>
      <c:catAx>
        <c:axId val="475057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cap="all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5060912"/>
        <c:crosses val="autoZero"/>
        <c:auto val="1"/>
        <c:lblAlgn val="ctr"/>
        <c:lblOffset val="100"/>
        <c:noMultiLvlLbl val="0"/>
      </c:catAx>
      <c:valAx>
        <c:axId val="475060912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505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>
      <a:gsLst>
        <a:gs pos="0">
          <a:schemeClr val="accent2">
            <a:lumMod val="91000"/>
            <a:lumOff val="9000"/>
            <a:alpha val="31000"/>
          </a:schemeClr>
        </a:gs>
        <a:gs pos="100000">
          <a:schemeClr val="accent1">
            <a:lumMod val="45000"/>
            <a:lumOff val="55000"/>
          </a:schemeClr>
        </a:gs>
        <a:gs pos="100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0.11345</cdr:x>
      <cdr:y>0.22158</cdr:y>
    </cdr:from>
    <cdr:to>
      <cdr:x>1</cdr:x>
      <cdr:y>0.2264</cdr:y>
    </cdr:to>
    <cdr:cxnSp macro="">
      <cdr:nvCxnSpPr>
        <cdr:cNvPr id="3" name="Conector recto 2"/>
        <cdr:cNvCxnSpPr/>
      </cdr:nvCxnSpPr>
      <cdr:spPr>
        <a:xfrm xmlns:a="http://schemas.openxmlformats.org/drawingml/2006/main">
          <a:off x="843685" y="1107150"/>
          <a:ext cx="6592814" cy="2406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985" tIns="46493" rIns="92985" bIns="46493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985" tIns="46493" rIns="92985" bIns="46493" rtlCol="0"/>
          <a:lstStyle>
            <a:lvl1pPr algn="r">
              <a:defRPr sz="1200"/>
            </a:lvl1pPr>
          </a:lstStyle>
          <a:p>
            <a:fld id="{16DD1CA7-CB27-4D23-9101-7647AA639E4F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985" tIns="46493" rIns="92985" bIns="46493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985" tIns="46493" rIns="92985" bIns="46493" rtlCol="0" anchor="b"/>
          <a:lstStyle>
            <a:lvl1pPr algn="r">
              <a:defRPr sz="1200"/>
            </a:lvl1pPr>
          </a:lstStyle>
          <a:p>
            <a:fld id="{482146F1-F9B2-4310-A553-18A10665B5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719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985" tIns="46493" rIns="92985" bIns="46493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985" tIns="46493" rIns="92985" bIns="46493" rtlCol="0"/>
          <a:lstStyle>
            <a:lvl1pPr algn="r">
              <a:defRPr sz="1200"/>
            </a:lvl1pPr>
          </a:lstStyle>
          <a:p>
            <a:fld id="{A86DE7F9-649D-4134-8D05-71324A893EB9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85" tIns="46493" rIns="92985" bIns="46493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985" tIns="46493" rIns="92985" bIns="46493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985" tIns="46493" rIns="92985" bIns="46493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985" tIns="46493" rIns="92985" bIns="46493" rtlCol="0" anchor="b"/>
          <a:lstStyle>
            <a:lvl1pPr algn="r">
              <a:defRPr sz="1200"/>
            </a:lvl1pPr>
          </a:lstStyle>
          <a:p>
            <a:fld id="{0533EBC6-2DEC-4E9A-BBBD-6530A101DA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49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3EBC6-2DEC-4E9A-BBBD-6530A101DAEE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4369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130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171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30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96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20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294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32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3820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65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6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785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DDD90-B936-5247-9DD0-236A4D9B40C0}" type="datetimeFigureOut">
              <a:rPr lang="es-ES" smtClean="0"/>
              <a:t>08/03/2016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2504-3180-2A4E-B97E-30655ACFF8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841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2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61972" y="1018726"/>
            <a:ext cx="8020055" cy="424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s-ES_tradnl" altLang="es-ES" sz="2400" b="1" dirty="0" smtClean="0"/>
              <a:t>XV </a:t>
            </a:r>
            <a:r>
              <a:rPr lang="es-ES_tradnl" altLang="es-ES" sz="2400" b="1" dirty="0"/>
              <a:t>Edición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61972" y="1703597"/>
            <a:ext cx="8020055" cy="5909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b="1" dirty="0"/>
              <a:t>Documentación</a:t>
            </a:r>
            <a:r>
              <a:rPr lang="es-ES_tradnl" altLang="es-ES" dirty="0"/>
              <a:t>: nota de prensa, documento </a:t>
            </a:r>
            <a:r>
              <a:rPr lang="es-ES_tradnl" altLang="es-ES" i="1" dirty="0" smtClean="0"/>
              <a:t>Panorama </a:t>
            </a:r>
            <a:r>
              <a:rPr lang="es-ES_tradnl" altLang="es-ES" i="1" dirty="0"/>
              <a:t>de la Fiscalidad Autonómica y Foral </a:t>
            </a:r>
            <a:r>
              <a:rPr lang="es-ES_tradnl" altLang="es-ES" i="1" dirty="0" smtClean="0"/>
              <a:t>2016,</a:t>
            </a:r>
            <a:r>
              <a:rPr lang="es-ES_tradnl" altLang="es-ES" dirty="0" smtClean="0"/>
              <a:t> </a:t>
            </a:r>
            <a:r>
              <a:rPr lang="es-ES_tradnl" altLang="es-ES" dirty="0"/>
              <a:t>¿Qué es el REAF-REGAF</a:t>
            </a:r>
            <a:r>
              <a:rPr lang="es-ES_tradnl" altLang="es-ES" dirty="0" smtClean="0"/>
              <a:t>? y el </a:t>
            </a:r>
            <a:r>
              <a:rPr lang="es-ES_tradnl" altLang="es-ES" dirty="0" err="1" smtClean="0"/>
              <a:t>power</a:t>
            </a:r>
            <a:r>
              <a:rPr lang="es-ES_tradnl" altLang="es-ES" dirty="0" smtClean="0"/>
              <a:t> </a:t>
            </a:r>
            <a:r>
              <a:rPr lang="es-ES_tradnl" altLang="es-ES" dirty="0" err="1" smtClean="0"/>
              <a:t>point</a:t>
            </a:r>
            <a:r>
              <a:rPr lang="es-ES_tradnl" altLang="es-ES" dirty="0" smtClean="0"/>
              <a:t> impreso</a:t>
            </a:r>
            <a:endParaRPr lang="es-ES_tradnl" altLang="es-ES" dirty="0"/>
          </a:p>
        </p:txBody>
      </p:sp>
      <p:sp>
        <p:nvSpPr>
          <p:cNvPr id="6" name="Rectángulo 5"/>
          <p:cNvSpPr/>
          <p:nvPr/>
        </p:nvSpPr>
        <p:spPr>
          <a:xfrm>
            <a:off x="561970" y="2460430"/>
            <a:ext cx="8020055" cy="36471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b="1" dirty="0"/>
              <a:t>Contenido del documento </a:t>
            </a:r>
            <a:r>
              <a:rPr lang="es-ES_tradnl" altLang="es-ES" b="1" i="1" dirty="0" smtClean="0"/>
              <a:t>Panorama </a:t>
            </a:r>
            <a:r>
              <a:rPr lang="es-ES_tradnl" altLang="es-ES" b="1" i="1" dirty="0"/>
              <a:t>de la Fiscalidad Autonómica y Foral </a:t>
            </a:r>
            <a:r>
              <a:rPr lang="es-ES_tradnl" altLang="es-ES" b="1" i="1" dirty="0" smtClean="0"/>
              <a:t>2016</a:t>
            </a:r>
            <a:endParaRPr lang="es-ES_tradnl" altLang="es-ES" b="1" dirty="0" smtClean="0"/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dirty="0" smtClean="0">
                <a:cs typeface="Times New Roman" charset="0"/>
              </a:rPr>
              <a:t>I. Presentación y cuadros numéricos</a:t>
            </a:r>
            <a:endParaRPr lang="es-ES_tradnl" altLang="es-ES" sz="800" dirty="0" smtClean="0">
              <a:cs typeface="Times New Roman" charset="0"/>
            </a:endParaRPr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sz="1400" dirty="0" smtClean="0">
                <a:cs typeface="Times New Roman" charset="0"/>
              </a:rPr>
              <a:t>Presentación</a:t>
            </a:r>
            <a:endParaRPr lang="es-ES_tradnl" altLang="es-ES" sz="1400" dirty="0">
              <a:cs typeface="Times New Roman" charset="0"/>
            </a:endParaRPr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sz="1400" dirty="0">
                <a:cs typeface="Times New Roman" charset="0"/>
              </a:rPr>
              <a:t>Cuadros </a:t>
            </a:r>
            <a:r>
              <a:rPr lang="es-ES_tradnl" altLang="es-ES" sz="1400" dirty="0" smtClean="0">
                <a:cs typeface="Times New Roman" charset="0"/>
              </a:rPr>
              <a:t>numéricos</a:t>
            </a:r>
            <a:endParaRPr lang="es-ES_tradnl" altLang="es-ES" sz="800" dirty="0">
              <a:cs typeface="Times New Roman" charset="0"/>
            </a:endParaRPr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dirty="0">
                <a:cs typeface="Times New Roman" charset="0"/>
              </a:rPr>
              <a:t>II.  Panorama en el IRPF (con novedades</a:t>
            </a:r>
            <a:r>
              <a:rPr lang="es-ES_tradnl" altLang="es-ES" dirty="0" smtClean="0">
                <a:cs typeface="Times New Roman" charset="0"/>
              </a:rPr>
              <a:t>). Resumen de tendencias</a:t>
            </a:r>
            <a:endParaRPr lang="es-ES_tradnl" altLang="es-ES" dirty="0">
              <a:cs typeface="Times New Roman" charset="0"/>
            </a:endParaRPr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dirty="0">
                <a:cs typeface="Times New Roman" charset="0"/>
              </a:rPr>
              <a:t>III. Panorama en el IP (con novedades). Resumen de tendencias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dirty="0">
                <a:cs typeface="Times New Roman" charset="0"/>
              </a:rPr>
              <a:t>IV. Panorama en el ISD (con novedades). Resumen de tendencias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dirty="0">
                <a:cs typeface="Times New Roman" charset="0"/>
              </a:rPr>
              <a:t>V.  Panorama en </a:t>
            </a:r>
            <a:r>
              <a:rPr lang="es-ES_tradnl" altLang="es-ES" dirty="0" err="1">
                <a:cs typeface="Times New Roman" charset="0"/>
              </a:rPr>
              <a:t>ITPyAJD</a:t>
            </a:r>
            <a:r>
              <a:rPr lang="es-ES_tradnl" altLang="es-ES" dirty="0">
                <a:cs typeface="Times New Roman" charset="0"/>
              </a:rPr>
              <a:t> (con novedades). Resumen de tendencias</a:t>
            </a:r>
          </a:p>
          <a:p>
            <a:pPr lvl="1" algn="just">
              <a:lnSpc>
                <a:spcPct val="150000"/>
              </a:lnSpc>
              <a:defRPr/>
            </a:pPr>
            <a:endParaRPr lang="es-ES_tradnl" altLang="es-ES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9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50506" y="936497"/>
            <a:ext cx="8024328" cy="48936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defRPr/>
            </a:pPr>
            <a:r>
              <a:rPr lang="es-ES_tradnl" altLang="es-ES" sz="2000" b="1" dirty="0" smtClean="0">
                <a:cs typeface="Times New Roman" charset="0"/>
              </a:rPr>
              <a:t>VI</a:t>
            </a:r>
            <a:r>
              <a:rPr lang="es-ES_tradnl" altLang="es-ES" sz="2000" b="1" dirty="0">
                <a:cs typeface="Times New Roman" charset="0"/>
              </a:rPr>
              <a:t>. </a:t>
            </a:r>
            <a:r>
              <a:rPr lang="es-ES_tradnl" altLang="es-ES" sz="2000" dirty="0">
                <a:cs typeface="Times New Roman" charset="0"/>
              </a:rPr>
              <a:t>Panorama de la Fiscalidad </a:t>
            </a:r>
            <a:r>
              <a:rPr lang="es-ES_tradnl" altLang="es-ES" sz="2000" dirty="0" smtClean="0">
                <a:cs typeface="Times New Roman" charset="0"/>
              </a:rPr>
              <a:t>Autonómica</a:t>
            </a:r>
            <a:endParaRPr lang="es-ES_tradnl" altLang="es-ES" sz="2000" dirty="0">
              <a:cs typeface="Times New Roman" charset="0"/>
            </a:endParaRPr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dirty="0">
                <a:cs typeface="Times New Roman" charset="0"/>
              </a:rPr>
              <a:t>Panorama Comunidad por Comunidad en (IRPF, IP, ISD, </a:t>
            </a:r>
            <a:r>
              <a:rPr lang="es-ES_tradnl" altLang="es-ES" dirty="0" err="1">
                <a:cs typeface="Times New Roman" charset="0"/>
              </a:rPr>
              <a:t>ITPyAJD</a:t>
            </a:r>
            <a:r>
              <a:rPr lang="es-ES_tradnl" altLang="es-ES" dirty="0" smtClean="0">
                <a:cs typeface="Times New Roman" charset="0"/>
              </a:rPr>
              <a:t>) con análisis al detalle de la normativa vigente </a:t>
            </a:r>
            <a:r>
              <a:rPr lang="es-ES_tradnl" altLang="es-ES" smtClean="0">
                <a:cs typeface="Times New Roman" charset="0"/>
              </a:rPr>
              <a:t>en 2016</a:t>
            </a:r>
            <a:endParaRPr lang="es-ES_tradnl" altLang="es-ES" sz="2000" dirty="0" smtClean="0"/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sz="2000" b="1" dirty="0" smtClean="0"/>
              <a:t>VII</a:t>
            </a:r>
            <a:r>
              <a:rPr lang="es-ES_tradnl" altLang="es-ES" sz="2000" b="1" dirty="0"/>
              <a:t>. </a:t>
            </a:r>
            <a:r>
              <a:rPr lang="es-ES_tradnl" altLang="es-ES" sz="2000" dirty="0"/>
              <a:t>Panorama resumido de cada C.A</a:t>
            </a:r>
            <a:r>
              <a:rPr lang="es-ES_tradnl" altLang="es-ES" sz="2000" dirty="0" smtClean="0"/>
              <a:t>.</a:t>
            </a:r>
            <a:endParaRPr lang="es-ES_tradnl" altLang="es-ES" sz="2000" dirty="0"/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dirty="0"/>
              <a:t>De un vistazo se </a:t>
            </a:r>
            <a:r>
              <a:rPr lang="es-ES_tradnl" altLang="es-ES" dirty="0" smtClean="0"/>
              <a:t>pueden ver los principales parámetros establecidos en cada Comunidad</a:t>
            </a:r>
            <a:endParaRPr lang="es-ES_tradnl" altLang="es-ES" sz="2000" dirty="0" smtClean="0"/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sz="2000" b="1" dirty="0" smtClean="0"/>
              <a:t>VIII. </a:t>
            </a:r>
            <a:r>
              <a:rPr lang="es-ES_tradnl" altLang="es-ES" sz="2000" dirty="0" smtClean="0"/>
              <a:t>Normativa</a:t>
            </a:r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dirty="0" smtClean="0"/>
              <a:t>Relación de normas aplicables en cada Comunidad</a:t>
            </a:r>
            <a:endParaRPr lang="es-ES_tradnl" altLang="es-ES" sz="2000" dirty="0" smtClean="0"/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sz="2000" b="1" dirty="0" smtClean="0"/>
              <a:t>IX</a:t>
            </a:r>
            <a:r>
              <a:rPr lang="es-ES_tradnl" altLang="es-ES" sz="2000" b="1" dirty="0"/>
              <a:t>. </a:t>
            </a:r>
            <a:r>
              <a:rPr lang="es-ES_tradnl" altLang="es-ES" sz="2000" dirty="0"/>
              <a:t>Panorama de los tributos </a:t>
            </a:r>
            <a:r>
              <a:rPr lang="es-ES_tradnl" altLang="es-ES" sz="2000" dirty="0" smtClean="0"/>
              <a:t>propios</a:t>
            </a:r>
            <a:endParaRPr lang="es-ES_tradnl" altLang="es-ES" sz="2000" dirty="0"/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altLang="es-ES" dirty="0" smtClean="0"/>
              <a:t>Recaudación en cada Comunidad de los impuestos propios </a:t>
            </a:r>
            <a:endParaRPr lang="es-ES_tradnl" altLang="es-ES" sz="2000" dirty="0" smtClean="0"/>
          </a:p>
          <a:p>
            <a:pPr lvl="1" algn="just">
              <a:lnSpc>
                <a:spcPct val="150000"/>
              </a:lnSpc>
              <a:defRPr/>
            </a:pPr>
            <a:r>
              <a:rPr lang="es-ES_tradnl" altLang="es-ES" sz="2000" b="1" dirty="0" smtClean="0"/>
              <a:t>X. </a:t>
            </a:r>
            <a:r>
              <a:rPr lang="es-ES_tradnl" altLang="es-ES" sz="2000" dirty="0"/>
              <a:t>Ejemplos</a:t>
            </a:r>
          </a:p>
        </p:txBody>
      </p:sp>
    </p:spTree>
    <p:extLst>
      <p:ext uri="{BB962C8B-B14F-4D97-AF65-F5344CB8AC3E}">
        <p14:creationId xmlns:p14="http://schemas.microsoft.com/office/powerpoint/2010/main" val="166093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36510" y="1146115"/>
            <a:ext cx="8070980" cy="424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s-ES_tradnl" altLang="es-ES" sz="2400" b="1" dirty="0"/>
              <a:t>Diferentes formas de leer el documento del Panorama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36510" y="1811892"/>
            <a:ext cx="807098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s-ES_tradnl" altLang="es-ES" sz="2000" dirty="0"/>
              <a:t>Lectura resumida: presentación, resumen de cada Impuesto atendiendo a las novedades y tendencias y vistazo rápido de cada Comunidad con los cuadros del Epígrafe </a:t>
            </a:r>
            <a:r>
              <a:rPr lang="es-ES_tradnl" altLang="es-ES" sz="2000" dirty="0" smtClean="0"/>
              <a:t>VII</a:t>
            </a:r>
            <a:endParaRPr lang="es-ES_tradnl" altLang="es-ES" sz="2000" dirty="0"/>
          </a:p>
          <a:p>
            <a:pPr marL="628650" lvl="1" indent="-1714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s-ES_tradnl" altLang="es-ES" sz="500" dirty="0" smtClean="0"/>
          </a:p>
          <a:p>
            <a:pPr marL="628650" lvl="1" indent="-1714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s-ES_tradnl" altLang="es-ES" sz="500" dirty="0"/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s-ES_tradnl" altLang="es-ES" sz="2000" dirty="0"/>
              <a:t>Lectura pormenorizada:</a:t>
            </a:r>
          </a:p>
          <a:p>
            <a:pPr lvl="1" algn="just">
              <a:lnSpc>
                <a:spcPct val="150000"/>
              </a:lnSpc>
              <a:defRPr/>
            </a:pPr>
            <a:endParaRPr lang="es-ES_tradnl" altLang="es-ES" sz="900" dirty="0"/>
          </a:p>
          <a:p>
            <a:pPr marL="1200150" lvl="2" indent="-285750" algn="just">
              <a:buFont typeface="Arial" panose="020B0604020202020204" pitchFamily="34" charset="0"/>
              <a:buChar char="•"/>
              <a:defRPr/>
            </a:pPr>
            <a:r>
              <a:rPr lang="es-ES_tradnl" altLang="es-ES" dirty="0"/>
              <a:t>Ver en apartado </a:t>
            </a:r>
            <a:r>
              <a:rPr lang="es-ES_tradnl" altLang="es-ES" dirty="0" smtClean="0"/>
              <a:t>VI </a:t>
            </a:r>
            <a:r>
              <a:rPr lang="es-ES_tradnl" altLang="es-ES" dirty="0"/>
              <a:t>cada Comunidad.</a:t>
            </a:r>
          </a:p>
          <a:p>
            <a:pPr marL="1085850" lvl="2" indent="-171450" algn="just">
              <a:buFont typeface="Arial" panose="020B0604020202020204" pitchFamily="34" charset="0"/>
              <a:buChar char="•"/>
              <a:defRPr/>
            </a:pPr>
            <a:endParaRPr lang="es-ES_tradnl" altLang="es-ES" sz="900" dirty="0"/>
          </a:p>
          <a:p>
            <a:pPr marL="628650" lvl="1" indent="-171450" algn="just">
              <a:buFont typeface="Arial" panose="020B0604020202020204" pitchFamily="34" charset="0"/>
              <a:buChar char="•"/>
              <a:defRPr/>
            </a:pPr>
            <a:endParaRPr lang="es-ES_tradnl" altLang="es-ES" sz="500" dirty="0"/>
          </a:p>
          <a:p>
            <a:pPr marL="1200150" lvl="2" indent="-285750" algn="just">
              <a:buFont typeface="Arial" panose="020B0604020202020204" pitchFamily="34" charset="0"/>
              <a:buChar char="•"/>
              <a:defRPr/>
            </a:pPr>
            <a:r>
              <a:rPr lang="es-ES_tradnl" altLang="es-ES" dirty="0"/>
              <a:t>Comparativa rápida con cuadros y ejemplos</a:t>
            </a:r>
          </a:p>
          <a:p>
            <a:pPr marL="521436" lvl="1" algn="just">
              <a:lnSpc>
                <a:spcPct val="150000"/>
              </a:lnSpc>
              <a:defRPr/>
            </a:pPr>
            <a:endParaRPr lang="es-ES_tradnl" altLang="es-ES" sz="900" dirty="0"/>
          </a:p>
          <a:p>
            <a:pPr marL="800100" lvl="1" indent="-342900" algn="just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es-ES_tradnl" altLang="es-ES" sz="2000" dirty="0"/>
              <a:t>Panorama de los tributos </a:t>
            </a:r>
            <a:r>
              <a:rPr lang="es-ES_tradnl" altLang="es-ES" sz="2000" dirty="0" smtClean="0"/>
              <a:t>propios</a:t>
            </a:r>
            <a:endParaRPr lang="es-ES_tradnl" altLang="es-ES" sz="2000" dirty="0"/>
          </a:p>
        </p:txBody>
      </p:sp>
    </p:spTree>
    <p:extLst>
      <p:ext uri="{BB962C8B-B14F-4D97-AF65-F5344CB8AC3E}">
        <p14:creationId xmlns:p14="http://schemas.microsoft.com/office/powerpoint/2010/main" val="144783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076028"/>
              </p:ext>
            </p:extLst>
          </p:nvPr>
        </p:nvGraphicFramePr>
        <p:xfrm>
          <a:off x="410546" y="3294537"/>
          <a:ext cx="8322907" cy="342492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534950"/>
                <a:gridCol w="877554"/>
                <a:gridCol w="877554"/>
                <a:gridCol w="877554"/>
                <a:gridCol w="866006"/>
                <a:gridCol w="877554"/>
                <a:gridCol w="877554"/>
                <a:gridCol w="770555"/>
                <a:gridCol w="763626"/>
              </a:tblGrid>
              <a:tr h="164701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Cuadro Nº 1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159086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Ingresos impositivos de las CC.AA en millones de </a:t>
                      </a:r>
                      <a:r>
                        <a:rPr lang="es-ES" sz="1000" dirty="0" smtClean="0">
                          <a:effectLst/>
                        </a:rPr>
                        <a:t>euros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6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 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2008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2009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2010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2011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2012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2013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% 13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</a:rPr>
                        <a:t>% </a:t>
                      </a:r>
                      <a:r>
                        <a:rPr lang="es-ES" sz="1000" b="1" dirty="0">
                          <a:effectLst/>
                        </a:rPr>
                        <a:t>08-13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I.R.P.F.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28.295,99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33.744,22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27.082,87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36.791,16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44.523,83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32.366,78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37,55%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14,39%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I.S.D.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2.549,49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2.310,31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2.058,98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1.799,27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1.879,19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2.053,07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2,38%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-19,47%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I.P.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2.174,89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23,99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95,20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38,87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639,35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1.190,57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1,38%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-45,26%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Otros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706,00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644,51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409,56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417,84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376,67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521,08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0,60%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-26,19%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TOTAL DIRECTOS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33.726,37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36.723,03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29.646,60</a:t>
                      </a:r>
                      <a:endParaRPr lang="es-ES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39.047,14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47.419,04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36.131,50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41,91%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7,13%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68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I.V.A.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23.262,28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18.155,70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12.196,27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24.579,84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34.667,61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26.723,72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31,00%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14,88%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T.P.O.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4.236,24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3.777,28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4.229,77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3.516,20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3.264,65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3.522,04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4,09%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-16,86%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A.J.D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4.992,32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3.573,75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2.729,94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2.040,99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1.635,98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1.420,22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1,65%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-71,55%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II.EE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11.062,97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11.304,92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11.519,82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14.696,59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16.108,63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13.410,55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15,56%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21,22%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Otros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1.555,05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1.370,29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1.204,14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1.240,69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1.431,93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1.446,51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1,68%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-6,98%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TOTAL INDIRECTOS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45.108,86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38.181,93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31.879,94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46.074,30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57.108,80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46.523,03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53,97%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3,14%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9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6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Tasas y otros ingresos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3.910,16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3.928,36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4.299,46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3.661,22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3.625,58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3.549,13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4,12%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-9,23%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68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INGRESOS TOTALES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82.745,39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78.833,32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65.826,00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88.782,66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108.153,42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86.203,66</a:t>
                      </a:r>
                      <a:endParaRPr lang="es-ES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100,00%</a:t>
                      </a:r>
                      <a:endParaRPr lang="es-ES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4,18%</a:t>
                      </a:r>
                      <a:endParaRPr lang="es-E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9086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Fuente: Ministerio de Economía y Hacienda</a:t>
                      </a:r>
                      <a:endParaRPr lang="es-ES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410545" y="799362"/>
            <a:ext cx="8322907" cy="375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tributos cedidos en números: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10545" y="1273531"/>
            <a:ext cx="8322906" cy="3440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Cuadro </a:t>
            </a:r>
            <a:r>
              <a:rPr lang="es-ES_tradn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 1. Ingresos </a:t>
            </a: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impositivos de </a:t>
            </a:r>
            <a:r>
              <a:rPr lang="es-ES_tradn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</a:t>
            </a: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CCAA</a:t>
            </a:r>
            <a:endParaRPr lang="es-E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0545" y="1725996"/>
            <a:ext cx="1726163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IRPF		37,55%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IVA		31,00%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IIEE		15,56%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		84,11%</a:t>
            </a:r>
            <a:endParaRPr lang="es-E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Conector recto 7"/>
          <p:cNvCxnSpPr/>
          <p:nvPr/>
        </p:nvCxnSpPr>
        <p:spPr>
          <a:xfrm>
            <a:off x="410546" y="2743200"/>
            <a:ext cx="17261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541035" y="1728772"/>
            <a:ext cx="1726163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ISD		2,38%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TPO		4,09%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AJD		1,65%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		8,12%</a:t>
            </a:r>
            <a:endParaRPr lang="es-E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Conector recto 9"/>
          <p:cNvCxnSpPr/>
          <p:nvPr/>
        </p:nvCxnSpPr>
        <p:spPr>
          <a:xfrm>
            <a:off x="2429069" y="2743200"/>
            <a:ext cx="17261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4671528" y="1855476"/>
            <a:ext cx="4061925" cy="113447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Conclusión: </a:t>
            </a:r>
            <a:r>
              <a:rPr lang="es-ES_tradnl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mayor parte de los ingresos impositivos de las CC.AA </a:t>
            </a:r>
            <a:r>
              <a:rPr lang="es-ES_tradnl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S_tradnl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orresponden a la participación en los grandes impuestos, y solo en el IRPF tienen alguna capacidad normativa.</a:t>
            </a:r>
            <a:endParaRPr lang="es-E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25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778410"/>
              </p:ext>
            </p:extLst>
          </p:nvPr>
        </p:nvGraphicFramePr>
        <p:xfrm>
          <a:off x="410547" y="3497351"/>
          <a:ext cx="8322904" cy="330931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581940"/>
                <a:gridCol w="711062"/>
                <a:gridCol w="711062"/>
                <a:gridCol w="696535"/>
                <a:gridCol w="696535"/>
                <a:gridCol w="696535"/>
                <a:gridCol w="696535"/>
                <a:gridCol w="696535"/>
                <a:gridCol w="836165"/>
              </a:tblGrid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Cuadro Nº 2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</a:tr>
              <a:tr h="181057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Recaudación total Estado (millones de euros)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70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2009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2011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2012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2013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2014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2015*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 Δ 09 - 14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 sobre la Renta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63.857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66.977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69.803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70.619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69.951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72.662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67.962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13,8%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 sobre Sociedades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20.188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16.198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16.611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21.435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19.945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18.713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16.858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-7,3%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IRNR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2.342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2.564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2.040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1.708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1.416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1.476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-39,4%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Otros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88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118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1.319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1.737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1.820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1.895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2359,5%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Total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86.461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85.827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88.572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95.081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93.049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94.615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88.191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9,4%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1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 sobre el Valor Añadido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33.567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49.086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49.302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50.464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51.931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56.174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57.282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67,3%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Impuestos Especiales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19.349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19.806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18.983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18.209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19.073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19.104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17.653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-1,3%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Otros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2.739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3.001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2.965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2.921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2.721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2.956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3.009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7,9%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1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Total I. Indirectos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55.655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71.893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71.250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71.594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73.725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78.234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77.944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40,6%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1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Otros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1.907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1.816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1.938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1.892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2.073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2.140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2.352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12,2%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Total ingresos tributarios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144.023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159.536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161.760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168.567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168.847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174.989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168.487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21,5%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0998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Fuente: AEAT     (*) Datos hasta noviembre</a:t>
                      </a:r>
                      <a:endParaRPr lang="es-ES" sz="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410545" y="799362"/>
            <a:ext cx="8322907" cy="375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tributos cedidos en números: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5" y="1273531"/>
            <a:ext cx="8322906" cy="3558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Cuadro </a:t>
            </a:r>
            <a:r>
              <a:rPr lang="es-ES_tradn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 </a:t>
            </a: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Tributos del Estado</a:t>
            </a:r>
            <a:endParaRPr lang="es-E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10545" y="1715482"/>
            <a:ext cx="4047155" cy="1581074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Evolución recaudación 2015 con respecto a 2014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IRPF: Caerá poco por efecto de medidas 	normativas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IS: Crecerá bastante por medidas normativas 	y 	por 	resultados de las compañías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IVA: Crece con fuerza por el incremento de la 	actividad económica</a:t>
            </a:r>
            <a:endParaRPr lang="es-E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571998" y="1715481"/>
            <a:ext cx="4161453" cy="1804597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Evolución recaudación 2014-2015 con respecto a 2007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IRPF: Se ha recuperado el nivel de 70.000 millones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IS: Solo se consigue la mitad de la recaudación de 	2007 (44.823 millones)	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IVA: </a:t>
            </a:r>
            <a:r>
              <a:rPr lang="es-E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 en 2014 se recuperaron los 56.000 </a:t>
            </a:r>
            <a:r>
              <a:rPr lang="es-ES" sz="13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millones 	de 2007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E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96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364138"/>
              </p:ext>
            </p:extLst>
          </p:nvPr>
        </p:nvGraphicFramePr>
        <p:xfrm>
          <a:off x="410544" y="3016094"/>
          <a:ext cx="8322909" cy="381078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86335"/>
                <a:gridCol w="771552"/>
                <a:gridCol w="771552"/>
                <a:gridCol w="771552"/>
                <a:gridCol w="771552"/>
                <a:gridCol w="771552"/>
                <a:gridCol w="771552"/>
                <a:gridCol w="853631"/>
                <a:gridCol w="853631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Cuadro Nº 3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Recaudación Impuesto sobre el Patrimonio (en miles de euros</a:t>
                      </a:r>
                      <a:r>
                        <a:rPr lang="es-ES" sz="1000" dirty="0" smtClean="0">
                          <a:effectLst/>
                        </a:rPr>
                        <a:t>)</a:t>
                      </a: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Conceptos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2008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2009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2011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2012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2013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</a:rPr>
                        <a:t>% </a:t>
                      </a:r>
                      <a:r>
                        <a:rPr lang="es-ES" sz="1000" b="1" dirty="0">
                          <a:effectLst/>
                        </a:rPr>
                        <a:t>12-13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</a:rPr>
                        <a:t>% </a:t>
                      </a:r>
                      <a:r>
                        <a:rPr lang="es-ES" sz="1000" b="1" dirty="0">
                          <a:effectLst/>
                        </a:rPr>
                        <a:t>08-13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164,00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78,30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95,30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21,71%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-41,89%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75,40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1,10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27,80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28,20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1,44%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-62,60%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Asturias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43,10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22,80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26,67%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-47,10%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Balears (Illes)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6,80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-4,20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44,60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-25,42%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47,3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22,50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72,89%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-17,76%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42,90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-0,40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17,65%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-58,04%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Castilla-La Mancha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42,70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5,11%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-56,67%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83,50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-0,10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-0,50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44,10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47,00%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-47,19%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536,40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301,70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558,50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85,12%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4,12%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Comunidad Valenciana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216,10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118,50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3.490,91%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-45,16%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Extremadura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38,24%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-58,04%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81,60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43,40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89,80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106,91%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10,05%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Madrid (Comunidad de)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642,00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63,60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25,00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14,90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30,30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103,36%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-95,28%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Murcia (Región de)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41,70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20,30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25,50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25,62%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-38,85%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Navarra (Comunidad Foral)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66,30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39,00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51,20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31,28%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-22,78%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País Vasco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181,30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49,60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115,50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138,10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19,57%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-23,83%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9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Rioja (La)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25,00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11,20%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-44,40%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TOTAL CC.AA.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2.360,30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84,40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99,00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43,70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759,30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1.340,90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76,60%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-43,19%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9596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effectLst/>
                        </a:rPr>
                        <a:t>Fuente </a:t>
                      </a:r>
                      <a:r>
                        <a:rPr lang="es-ES" sz="800" b="0" dirty="0">
                          <a:effectLst/>
                        </a:rPr>
                        <a:t>DGT-SG de Política Tributaria</a:t>
                      </a:r>
                      <a:endParaRPr lang="es-ES" sz="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</a:tr>
              <a:tr h="147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Millones €</a:t>
                      </a:r>
                      <a:endParaRPr lang="es-ES" sz="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410545" y="79936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tributos cedidos en números: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4" y="1784105"/>
            <a:ext cx="8322907" cy="107721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_tradnl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comparamos la recaudación de 2008, 2.360,30 millones, con la de 2013, 1.341 millones, la disminución obedece, fundamentalmente, al mínimo exento (en general 700.000€) superior al que se aplicaba antes por defecto, 108.182€, y a la exención de hasta 300.000€ de la vivienda habitual del contribuyente</a:t>
            </a:r>
            <a:endParaRPr lang="es-ES_tradn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10545" y="1273531"/>
            <a:ext cx="8322906" cy="3558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Cuadro </a:t>
            </a:r>
            <a:r>
              <a:rPr lang="es-ES_tradn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 3</a:t>
            </a: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Impuesto sobre el Patrimonio</a:t>
            </a:r>
            <a:endParaRPr lang="es-E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12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985991"/>
              </p:ext>
            </p:extLst>
          </p:nvPr>
        </p:nvGraphicFramePr>
        <p:xfrm>
          <a:off x="410541" y="2528585"/>
          <a:ext cx="8322910" cy="414128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86336"/>
                <a:gridCol w="771552"/>
                <a:gridCol w="771552"/>
                <a:gridCol w="771552"/>
                <a:gridCol w="771552"/>
                <a:gridCol w="771552"/>
                <a:gridCol w="771552"/>
                <a:gridCol w="853631"/>
                <a:gridCol w="853631"/>
              </a:tblGrid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Cuadro Nº </a:t>
                      </a:r>
                      <a:r>
                        <a:rPr lang="es-ES" sz="1000" dirty="0" smtClean="0">
                          <a:effectLst/>
                        </a:rPr>
                        <a:t>4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Recaudación Impuesto sobre Sucesiones y Donaciones (en miles de euros</a:t>
                      </a:r>
                      <a:r>
                        <a:rPr lang="es-ES" sz="1000" dirty="0" smtClean="0">
                          <a:effectLst/>
                        </a:rPr>
                        <a:t>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Conceptos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2008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2009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2011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2012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2013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</a:rPr>
                        <a:t>% </a:t>
                      </a:r>
                      <a:r>
                        <a:rPr lang="es-ES" sz="1000" b="1" dirty="0">
                          <a:effectLst/>
                        </a:rPr>
                        <a:t>12-13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</a:rPr>
                        <a:t>% </a:t>
                      </a:r>
                      <a:r>
                        <a:rPr lang="es-ES" sz="1000" b="1" dirty="0">
                          <a:effectLst/>
                        </a:rPr>
                        <a:t>08-13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323,50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288,60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309,30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326,30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319,00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344,80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8,09%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6,58%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Aragón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138,10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119,10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126,80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128,10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135,60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123,80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-8,70%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-10,35%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Asturias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75,30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71,50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106,60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103,20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106,70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121,20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13,59%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60,96%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Balears (Illes)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56,40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56,20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54,50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55,70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65,30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17,24%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9,75%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52,30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44,30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47,40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54,70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57,18%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4,59%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33,80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35,10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42,90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44,10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42,00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76,40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81,90%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126,04%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Castilla-La Mancha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81,60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83,80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66,10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64,10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65,30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1,87%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-19,98%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124,20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126,20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114,20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118,40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138,50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134,00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-3,25%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7,89%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972,40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844,80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609,50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338,30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339,10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298,30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-12,03%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-69,32%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Comunidad Valenciana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133,80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108,40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125,70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130,50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123,10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142,90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16,08%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6,80%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Extremadura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39,50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40,90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42,00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54,00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28,57%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56,07%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229,80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156,20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157,10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174,10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191,50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156,50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-18,28%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-31,90%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Madrid (Comunidad de)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409,10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453,40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343,40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354,60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401,20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424,80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5,88%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3,84%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Murcia (Región de)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45,80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32,30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33,90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26,10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33,40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43,00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28,74%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-6,11%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Navarra (Comunidad Foral)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47,90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40,50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44,90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92,60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106,24%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93,32%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País Vasco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81,80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80,10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70,50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77,10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89,50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105,40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17,77%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28,85%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Rioja (La)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16,50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18,70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22,10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16,10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17,90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11,18%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8,48%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9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TOTAL CC.AA.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2.860,00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2.588,70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2.322,20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2.078,70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2.177,20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2.320,90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6,60%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-18,85%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</a:tr>
              <a:tr h="26771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effectLst/>
                        </a:rPr>
                        <a:t>Fuente </a:t>
                      </a:r>
                      <a:r>
                        <a:rPr lang="es-ES" sz="800" b="0" dirty="0">
                          <a:effectLst/>
                        </a:rPr>
                        <a:t>DGT-SG de Política Tributaria</a:t>
                      </a:r>
                      <a:endParaRPr lang="es-ES" sz="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 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83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</a:rPr>
                        <a:t>Millones €</a:t>
                      </a:r>
                      <a:endParaRPr lang="es-ES" sz="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 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410545" y="799362"/>
            <a:ext cx="8322907" cy="375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tributos cedidos en números: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5" y="1273531"/>
            <a:ext cx="8322906" cy="3558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Cuadro </a:t>
            </a:r>
            <a:r>
              <a:rPr lang="es-ES_tradn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 </a:t>
            </a:r>
            <a:r>
              <a:rPr lang="es-ES_tradnl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Impuesto sobre Sucesiones y Donaciones</a:t>
            </a:r>
            <a:endParaRPr lang="es-E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10545" y="1727951"/>
            <a:ext cx="8322906" cy="60753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_tradnl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competencia fiscal, en general hasta 2013 a la baja, produce una disminución en la recaudación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07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323360"/>
              </p:ext>
            </p:extLst>
          </p:nvPr>
        </p:nvGraphicFramePr>
        <p:xfrm>
          <a:off x="65313" y="2797792"/>
          <a:ext cx="4354286" cy="405664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937657"/>
                <a:gridCol w="135263"/>
                <a:gridCol w="278410"/>
                <a:gridCol w="247118"/>
                <a:gridCol w="168916"/>
                <a:gridCol w="112547"/>
                <a:gridCol w="303488"/>
                <a:gridCol w="416035"/>
                <a:gridCol w="416035"/>
                <a:gridCol w="416035"/>
                <a:gridCol w="461391"/>
                <a:gridCol w="461391"/>
              </a:tblGrid>
              <a:tr h="156801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Cuadro Nº 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Recaudación Impuesto sobre Transmisiones Patrimoniales Onerosas (en miles de euros</a:t>
                      </a:r>
                      <a:r>
                        <a:rPr lang="es-ES" sz="800" dirty="0" smtClean="0">
                          <a:effectLst/>
                        </a:rPr>
                        <a:t>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716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Conceptos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2008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2009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2011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2012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2013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 smtClean="0">
                          <a:effectLst/>
                        </a:rPr>
                        <a:t>% </a:t>
                      </a:r>
                      <a:r>
                        <a:rPr lang="es-ES" sz="700" dirty="0">
                          <a:effectLst/>
                        </a:rPr>
                        <a:t>12-13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D Ñ 08-13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Andalucía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760,20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629,90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775,50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677,60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679,40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730,70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7,55%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-3,88%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Aragón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129,60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115,00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120,10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99,00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87,70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79,70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-9,12%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-38,50%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Asturias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183,90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127,50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136,70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113,70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87,00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51,20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-41,15%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-72,16%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Balears (Illes)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231,90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159,10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192,90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171,30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193,80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222,80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14,96%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-3,92%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Canarias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180,90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149,50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174,70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160,70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161,80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162,60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0,49%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-10,12%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Cantabria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53,70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121,10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64,70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51,30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40,40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9,41%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-17,69%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Castilla-La Mancha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178,40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159,30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163,80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148,80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155,70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159,20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2,25%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-10,76%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Castilla y León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186,70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144,90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188,80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151,30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131,90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139,10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5,46%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-25,50%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Cataluña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819,60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756,30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834,40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750,50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682,40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717,00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5,07%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-12,52%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187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Comunidad Valenciana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516,90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499,00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538,40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457,20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433,60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513,20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18,36%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-0,72%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Extremadura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68,30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59,00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59,90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53,40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52,40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-5,53%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-27,53%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Galicia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176,90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135,00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138,20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134,40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117,70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120,70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2,55%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-31,77%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00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Madrid (Comunidad de)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867,00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791,20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928,50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666,60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559,20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544,00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-2,72%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-37,25%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Murcia (Región de)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128,30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115,90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120,80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101,80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89,50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102,80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14,86%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-19,88%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361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Navarra (Comunidad Foral)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41,30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38,00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29,50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28,40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-3,73%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-42,28%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País Vasco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185,10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152,20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194,80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79,90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71,90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-10,01%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-61,16%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Rioja (La)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29,70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24,70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31,60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25,50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22,40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1,82%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-24,58%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6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TOTAL CC.AA.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4.746,30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4.180,90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4.707,90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3.899,60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3.603,90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3.759,40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4,31%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-20,79%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92926">
                <a:tc gridSpan="1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b="0" dirty="0" smtClean="0">
                          <a:effectLst/>
                        </a:rPr>
                        <a:t>Fuente </a:t>
                      </a:r>
                      <a:r>
                        <a:rPr lang="es-ES" sz="700" b="0" dirty="0">
                          <a:effectLst/>
                        </a:rPr>
                        <a:t>DGT-SG de Política Tributaria</a:t>
                      </a:r>
                      <a:endParaRPr lang="es-E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s-ES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Millones €</a:t>
                      </a:r>
                      <a:endParaRPr lang="es-ES" sz="7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419623"/>
              </p:ext>
            </p:extLst>
          </p:nvPr>
        </p:nvGraphicFramePr>
        <p:xfrm>
          <a:off x="4572000" y="2797794"/>
          <a:ext cx="4488021" cy="405664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071107"/>
                <a:gridCol w="416049"/>
                <a:gridCol w="416049"/>
                <a:gridCol w="416049"/>
                <a:gridCol w="416049"/>
                <a:gridCol w="416049"/>
                <a:gridCol w="416049"/>
                <a:gridCol w="460310"/>
                <a:gridCol w="460310"/>
              </a:tblGrid>
              <a:tr h="1510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Cuadro Nº 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effectLst/>
                        </a:rPr>
                        <a:t>Recaudación Impuesto sobre Actos Jurídicos Documentados (en miles de euros)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705"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Conceptos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2008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2009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2011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2012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2013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smtClean="0">
                          <a:effectLst/>
                        </a:rPr>
                        <a:t>% 12-13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 smtClean="0">
                          <a:effectLst/>
                        </a:rPr>
                        <a:t>% </a:t>
                      </a:r>
                      <a:r>
                        <a:rPr lang="es-ES" sz="700" dirty="0">
                          <a:effectLst/>
                        </a:rPr>
                        <a:t>08-13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Andalucía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960,70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658,50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516,10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360,40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322,30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279,40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-13,31%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-70,92%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Aragón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149,10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133,20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85,10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64,70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40,90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-7,26%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-72,57%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Asturias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24,40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9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Balears (Illes)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157,00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116,60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93,00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66,20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63,40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55,80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-11,99%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-64,46%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Canarias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152,60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79,90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62,30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45,30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-1,55%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-70,77%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Cantabria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80,90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56,40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35,40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24,60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-6,10%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-71,45%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Castilla-La Mancha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286,80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194,00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148,90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93,00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102,90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80,60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-21,67%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-71,90%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Castilla y León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244,30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192,40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146,10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107,20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85,20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75,10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-11,85%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-69,26%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Cataluña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887,40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609,00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498,90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425,10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349,30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287,00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-17,84%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-67,66%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Comunidad Valenciana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619,30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471,60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321,11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234,30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197,20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165,70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-15,97%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-73,24%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Extremadura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72,80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62,00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42,00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27,90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-21,15%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-69,78%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Galicia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223,00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181,40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149,40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116,60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92,10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75,00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-18,57%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-66,37%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Madrid (Comunidad de)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907,80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620,20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501,90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380,20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269,20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245,60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-8,77%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-72,95%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Murcia (Región de)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235,90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166,40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115,70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81,40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58,80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54,00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-8,16%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-77,11%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34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Navarra (Comunidad Foral)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43,40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32,90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24,40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-24,03%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-73,04%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País Vasco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115,50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95,20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80,90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58,50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41,30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38,50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-6,78%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-66,67%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6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Rioja (La)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45,10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33,80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22,40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28,80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10,30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-23,70%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-77,16%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8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TOTAL CC.AA.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5.181,60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3.733,60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2.880,91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2.174,50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1.752,50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1.533,70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-12,49%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-70,40%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B>
                      <a:noFill/>
                    </a:lnB>
                  </a:tcPr>
                </a:tc>
              </a:tr>
              <a:tr h="406576">
                <a:tc gridSpan="9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b="0" dirty="0">
                          <a:effectLst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b="0" dirty="0">
                          <a:effectLst/>
                        </a:rPr>
                        <a:t>Fuente DGT-SG de Política Tributaria</a:t>
                      </a:r>
                      <a:endParaRPr lang="es-E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b="0" dirty="0">
                          <a:effectLst/>
                        </a:rPr>
                        <a:t>Millones €</a:t>
                      </a:r>
                      <a:endParaRPr lang="es-E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s-ES" sz="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s-ES" sz="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s-ES" sz="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s-ES" sz="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s-ES" sz="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s-ES" sz="800" b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65313" y="799362"/>
            <a:ext cx="8994711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tributos cedidos en números: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5314" y="1273531"/>
            <a:ext cx="4354285" cy="543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Cuadro </a:t>
            </a:r>
            <a:r>
              <a:rPr lang="es-ES_tradn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 5</a:t>
            </a: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Impuesto sobre Transmisiones Patrimoniales Onerosas</a:t>
            </a:r>
            <a:endParaRPr lang="es-E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571998" y="1273531"/>
            <a:ext cx="4488026" cy="543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Cuadro </a:t>
            </a:r>
            <a:r>
              <a:rPr lang="es-ES_tradn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 </a:t>
            </a:r>
            <a:r>
              <a:rPr lang="es-ES_tradnl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Impuesto sobre Actos Jurídicos Documentados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5314" y="1915310"/>
            <a:ext cx="4354285" cy="78386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_tradnl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Descenso en la recaudación 2008-2013 del 20,79% por la crisis inmobiliaria, a pesar del incremento de tipos que se produce en muchas CCAA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571998" y="1915310"/>
            <a:ext cx="4488026" cy="78386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_tradnl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Descenso en la recaudación 2008-2013 del 70,40% por la crisis inmobiliaria aunque, también en este caso, se han incrementado tipos en algunas Comunidades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1105"/>
              </p:ext>
            </p:extLst>
          </p:nvPr>
        </p:nvGraphicFramePr>
        <p:xfrm>
          <a:off x="1296042" y="2332661"/>
          <a:ext cx="6632802" cy="376956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806577"/>
                <a:gridCol w="545648"/>
                <a:gridCol w="684302"/>
                <a:gridCol w="786396"/>
                <a:gridCol w="587037"/>
                <a:gridCol w="684302"/>
                <a:gridCol w="1169246"/>
                <a:gridCol w="684302"/>
                <a:gridCol w="684992"/>
              </a:tblGrid>
              <a:tr h="23559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Cuadro Nº 7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35598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Tipos de gravamen de los Impuestos personales en la UE (%)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35598"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PAÍS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 2014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 2015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PAÍS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 2014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 2015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PAÍS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 2014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 2015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Alemania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47,5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47,5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Estonia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</a:rPr>
                        <a:t>Luxemburgo</a:t>
                      </a:r>
                      <a:endParaRPr lang="es-E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43,6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43,6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Austria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Finlandia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51,5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51,6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Malta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35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Bélgica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53,8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53,8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Francia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50,3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50,3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Noruega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39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39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Bulgaria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Grecia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48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Países Bajos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Chipre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35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Hungría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Polonia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Croacia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47,2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47,2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Irlanda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Portugal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56,5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56,5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Dinamarca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55,6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55,8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Islandia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46,2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46,2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Reino Unido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Eslovaquia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25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Italia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47,9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48,9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República Checa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Eslovenia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Letonia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24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23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Rumania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55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España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Lituania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15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Suecia</a:t>
                      </a:r>
                      <a:endParaRPr lang="es-E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56,9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57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>
                      <a:noFill/>
                    </a:lnB>
                  </a:tcPr>
                </a:tc>
              </a:tr>
              <a:tr h="471196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b="0" dirty="0" smtClean="0">
                          <a:effectLst/>
                        </a:rPr>
                        <a:t>Fuente: </a:t>
                      </a:r>
                      <a:r>
                        <a:rPr lang="es-ES" sz="1000" b="0" dirty="0" err="1">
                          <a:effectLst/>
                        </a:rPr>
                        <a:t>Eurostat</a:t>
                      </a:r>
                      <a:endParaRPr lang="es-E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296042" y="1163256"/>
            <a:ext cx="663280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 tipos marginales máximos en la imposición personal sobre la Renta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6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4" y="81838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Resumen del panorama en IRPF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Competencias normativas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10544" y="1312680"/>
            <a:ext cx="8322907" cy="2682694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Tarifa autonómica (teóricamente 50% de tarifa total) se regula sin más límite que progresividad </a:t>
            </a:r>
            <a:r>
              <a:rPr lang="es-ES" sz="1600" dirty="0" smtClean="0"/>
              <a:t>obligatoria</a:t>
            </a:r>
            <a:endParaRPr lang="es-ES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1600" dirty="0">
                <a:latin typeface="Times New Roman" charset="0"/>
                <a:cs typeface="Times New Roman" charset="0"/>
                <a:sym typeface="Symbol" pitchFamily="18" charset="2"/>
              </a:rPr>
              <a:t></a:t>
            </a:r>
            <a:r>
              <a:rPr lang="es-ES" altLang="es-ES" sz="1600" dirty="0">
                <a:cs typeface="Times New Roman" charset="0"/>
              </a:rPr>
              <a:t> </a:t>
            </a:r>
            <a:r>
              <a:rPr lang="es-ES" altLang="es-ES" sz="1600" dirty="0">
                <a:latin typeface="Times New Roman" charset="0"/>
                <a:cs typeface="Times New Roman" charset="0"/>
                <a:sym typeface="Symbol" pitchFamily="18" charset="2"/>
              </a:rPr>
              <a:t> </a:t>
            </a:r>
            <a:r>
              <a:rPr lang="es-ES" sz="1600" dirty="0" smtClean="0"/>
              <a:t>de </a:t>
            </a:r>
            <a:r>
              <a:rPr lang="es-ES" sz="1600" dirty="0"/>
              <a:t>mínimos personales y familiares con límite 10</a:t>
            </a:r>
            <a:r>
              <a:rPr lang="es-ES" sz="1600" dirty="0" smtClean="0"/>
              <a:t>%</a:t>
            </a:r>
            <a:endParaRPr lang="es-ES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Modificación sin límite del tramo autonómico de la deducción de vivienda que, por defecto, es de 7,5</a:t>
            </a:r>
            <a:r>
              <a:rPr lang="es-ES" sz="1600" dirty="0" smtClean="0"/>
              <a:t>%</a:t>
            </a:r>
            <a:endParaRPr lang="es-ES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Deducciones por circunstancias personales y familiares, inversiones no empresariales, aplicación de renta, subvenciones y ayudas públicas no exentas de la C.A.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10544" y="4100974"/>
            <a:ext cx="8322908" cy="423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Tarifa </a:t>
            </a:r>
            <a:r>
              <a:rPr lang="es-ES" sz="1600" dirty="0" smtClean="0"/>
              <a:t>estatal:</a:t>
            </a: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532734"/>
              </p:ext>
            </p:extLst>
          </p:nvPr>
        </p:nvGraphicFramePr>
        <p:xfrm>
          <a:off x="410542" y="4645145"/>
          <a:ext cx="8322908" cy="2110218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2080727"/>
                <a:gridCol w="2080727"/>
                <a:gridCol w="2080727"/>
                <a:gridCol w="2080727"/>
              </a:tblGrid>
              <a:tr h="67143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effectLst/>
                        </a:rPr>
                        <a:t>Base liquidable</a:t>
                      </a:r>
                    </a:p>
                    <a:p>
                      <a:pPr algn="ctr"/>
                      <a:r>
                        <a:rPr lang="es-ES" sz="1200" b="1" dirty="0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200" b="1" dirty="0">
                          <a:effectLst/>
                        </a:rPr>
                        <a:t>Hasta euros</a:t>
                      </a:r>
                      <a:endParaRPr lang="es-ES" sz="12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>
                          <a:effectLst/>
                        </a:rPr>
                        <a:t>Cuota íntegra</a:t>
                      </a:r>
                    </a:p>
                    <a:p>
                      <a:pPr algn="ctr"/>
                      <a:r>
                        <a:rPr lang="es-ES" sz="1200" b="1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200" b="1">
                          <a:effectLst/>
                        </a:rPr>
                        <a:t>Euros</a:t>
                      </a:r>
                      <a:endParaRPr lang="es-ES" sz="1200" b="1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>
                          <a:effectLst/>
                        </a:rPr>
                        <a:t>Resto base liquidable</a:t>
                      </a:r>
                    </a:p>
                    <a:p>
                      <a:pPr algn="ctr"/>
                      <a:r>
                        <a:rPr lang="es-ES" sz="1200" b="1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200" b="1">
                          <a:effectLst/>
                        </a:rPr>
                        <a:t>Hasta euros</a:t>
                      </a:r>
                      <a:endParaRPr lang="es-ES" sz="1200" b="1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effectLst/>
                        </a:rPr>
                        <a:t>Tipo aplicable</a:t>
                      </a:r>
                    </a:p>
                    <a:p>
                      <a:pPr algn="ctr"/>
                      <a:r>
                        <a:rPr lang="es-ES" sz="1200" b="1" dirty="0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200" b="1" dirty="0">
                          <a:effectLst/>
                        </a:rPr>
                        <a:t>Porcentaje</a:t>
                      </a:r>
                      <a:endParaRPr lang="es-ES" sz="12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287757"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12.450,00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9,50</a:t>
                      </a:r>
                    </a:p>
                  </a:txBody>
                  <a:tcPr anchor="ctr"/>
                </a:tc>
              </a:tr>
              <a:tr h="287757">
                <a:tc>
                  <a:txBody>
                    <a:bodyPr/>
                    <a:lstStyle/>
                    <a:p>
                      <a:pPr algn="r"/>
                      <a:r>
                        <a:rPr lang="es-ES" sz="1200" dirty="0">
                          <a:effectLst/>
                        </a:rPr>
                        <a:t>12.450,00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1.182,75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7.750,00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12,00</a:t>
                      </a:r>
                    </a:p>
                  </a:txBody>
                  <a:tcPr anchor="ctr"/>
                </a:tc>
              </a:tr>
              <a:tr h="287757"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20.200,00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2.112,75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15.000,00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15,00</a:t>
                      </a:r>
                    </a:p>
                  </a:txBody>
                  <a:tcPr anchor="ctr"/>
                </a:tc>
              </a:tr>
              <a:tr h="287757"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35.200,00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4.362,75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24.800,00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18,50</a:t>
                      </a:r>
                    </a:p>
                  </a:txBody>
                  <a:tcPr anchor="ctr"/>
                </a:tc>
              </a:tr>
              <a:tr h="287757">
                <a:tc>
                  <a:txBody>
                    <a:bodyPr/>
                    <a:lstStyle/>
                    <a:p>
                      <a:pPr algn="r"/>
                      <a:r>
                        <a:rPr lang="es-ES" sz="1200" dirty="0">
                          <a:effectLst/>
                        </a:rPr>
                        <a:t>60.000,00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8.950,75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>
                          <a:effectLst/>
                        </a:rPr>
                        <a:t>En adelante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 dirty="0">
                          <a:effectLst/>
                        </a:rPr>
                        <a:t>22,50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345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6" y="78748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novedades 2016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5" y="1279418"/>
            <a:ext cx="8322908" cy="70525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chemeClr val="accent2">
                    <a:lumMod val="75000"/>
                  </a:schemeClr>
                </a:solidFill>
              </a:rPr>
              <a:t>Andalucía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Tarifa con tipos del 10 al 25,50% que rebaja el mínimo en 2 puntos</a:t>
            </a:r>
            <a:r>
              <a:rPr lang="es-ES" sz="1400" dirty="0"/>
              <a:t>	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10545" y="2106855"/>
            <a:ext cx="8322908" cy="70525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CB7F55"/>
                </a:solidFill>
              </a:rPr>
              <a:t>Aragón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Tarifa con tipos del 10 al 25%, incrementándolos a partir de 50.000€</a:t>
            </a:r>
            <a:r>
              <a:rPr lang="es-ES" sz="1400" dirty="0"/>
              <a:t>	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5" y="2915353"/>
            <a:ext cx="8322908" cy="135158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BBC931"/>
                </a:solidFill>
              </a:rPr>
              <a:t>Illes Balears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Tarifa con tipos del 9,50 al 25%, incrementando la tributación a partir de 70.000€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altLang="es-ES" sz="1400" dirty="0" smtClean="0">
                <a:latin typeface="Times New Roman" charset="0"/>
                <a:cs typeface="Times New Roman" charset="0"/>
                <a:sym typeface="Symbol" pitchFamily="18" charset="2"/>
              </a:rPr>
              <a:t> </a:t>
            </a:r>
            <a:r>
              <a:rPr lang="es-ES" altLang="es-ES" sz="1400" dirty="0">
                <a:sym typeface="Symbol" pitchFamily="18" charset="2"/>
              </a:rPr>
              <a:t>del 15 al 25</a:t>
            </a:r>
            <a:r>
              <a:rPr lang="es-ES" altLang="es-ES" sz="1400" dirty="0" smtClean="0">
                <a:sym typeface="Symbol" pitchFamily="18" charset="2"/>
              </a:rPr>
              <a:t>% deducción por donativos para financiar </a:t>
            </a:r>
            <a:r>
              <a:rPr lang="es-ES" altLang="es-ES" sz="1400" dirty="0" err="1" smtClean="0">
                <a:sym typeface="Symbol" pitchFamily="18" charset="2"/>
              </a:rPr>
              <a:t>I+D+i</a:t>
            </a:r>
            <a:endParaRPr lang="es-ES" altLang="es-ES" sz="1400" dirty="0" smtClean="0">
              <a:sym typeface="Symbol" pitchFamily="18" charset="2"/>
            </a:endParaRP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>
                <a:sym typeface="Symbol" pitchFamily="18" charset="2"/>
              </a:rPr>
              <a:t>Deducción del 15% de donativos para el fomento de la lengua catalana</a:t>
            </a:r>
            <a:endParaRPr lang="es-ES" sz="1400" dirty="0"/>
          </a:p>
        </p:txBody>
      </p:sp>
      <p:sp>
        <p:nvSpPr>
          <p:cNvPr id="8" name="Rectángulo 7"/>
          <p:cNvSpPr/>
          <p:nvPr/>
        </p:nvSpPr>
        <p:spPr>
          <a:xfrm>
            <a:off x="410545" y="4384473"/>
            <a:ext cx="8322908" cy="738664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61C31F"/>
                </a:solidFill>
              </a:rPr>
              <a:t>Cantabria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Tarifa con tipos del 9,50 al 25,50%, incrementando la tributación a partir de 46.000€</a:t>
            </a:r>
            <a:endParaRPr lang="es-ES" sz="1400" dirty="0"/>
          </a:p>
        </p:txBody>
      </p:sp>
      <p:sp>
        <p:nvSpPr>
          <p:cNvPr id="9" name="Rectángulo 8"/>
          <p:cNvSpPr/>
          <p:nvPr/>
        </p:nvSpPr>
        <p:spPr>
          <a:xfrm>
            <a:off x="410545" y="5192971"/>
            <a:ext cx="8322908" cy="135158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2DCDBA"/>
                </a:solidFill>
              </a:rPr>
              <a:t>Castilla y León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Tarifa con tipos del 9,50 al 21,50%, rebajando 0,5 el tipo mínimo y alargando tramos intermedios</a:t>
            </a:r>
            <a:endParaRPr lang="es-ES" sz="1400" dirty="0">
              <a:sym typeface="Symbol" pitchFamily="18" charset="2"/>
            </a:endParaRP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>
                <a:sym typeface="Symbol" pitchFamily="18" charset="2"/>
              </a:rPr>
              <a:t>Limita la aplicación de la deducción por adquisición de vivienda por jóvenes en núcleos rurales a inmuebles de menos de 135.000€</a:t>
            </a:r>
            <a:endParaRPr lang="es-ES" sz="1400" dirty="0" smtClean="0"/>
          </a:p>
        </p:txBody>
      </p:sp>
    </p:spTree>
    <p:extLst>
      <p:ext uri="{BB962C8B-B14F-4D97-AF65-F5344CB8AC3E}">
        <p14:creationId xmlns:p14="http://schemas.microsoft.com/office/powerpoint/2010/main" val="411780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novedades 2016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0545" y="1336870"/>
            <a:ext cx="8322908" cy="113107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b="1" dirty="0" smtClean="0">
                <a:solidFill>
                  <a:srgbClr val="574ED2"/>
                </a:solidFill>
              </a:rPr>
              <a:t>Galicia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/>
              <a:t>Tarifa con tipos del 9,50 al 22,50%, rebajando el tipo mínimo en 0,5%, algo los  tramos intermedios e incrementando el marginal máximo en un punto</a:t>
            </a:r>
            <a:r>
              <a:rPr lang="es-ES" sz="1500" dirty="0"/>
              <a:t>	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5" y="2609779"/>
            <a:ext cx="8322908" cy="784830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b="1" dirty="0" smtClean="0">
                <a:solidFill>
                  <a:srgbClr val="E33DDB"/>
                </a:solidFill>
              </a:rPr>
              <a:t>Región de Murcia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/>
              <a:t>Aprueba deducción de 100€ por gastos de material escolar y libros de texto</a:t>
            </a:r>
            <a:r>
              <a:rPr lang="es-ES" sz="1500" dirty="0"/>
              <a:t>	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10545" y="3522928"/>
            <a:ext cx="8322908" cy="1823576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b="1" dirty="0" smtClean="0">
                <a:solidFill>
                  <a:srgbClr val="D82240"/>
                </a:solidFill>
              </a:rPr>
              <a:t>La Rioja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/>
              <a:t>Tarifa con tipos del 9,50 al 25,50%, rebajando como medio punto en tramos intermedios e incrementando dos puntos a partir de 120.000€</a:t>
            </a:r>
            <a:endParaRPr lang="es-ES" sz="1500" dirty="0">
              <a:sym typeface="Symbol" pitchFamily="18" charset="2"/>
            </a:endParaRP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>
                <a:sym typeface="Symbol" pitchFamily="18" charset="2"/>
              </a:rPr>
              <a:t>Deducción del 15% por inversión en rehabilitación de vivienda por personas con discapacidad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>
                <a:sym typeface="Symbol" pitchFamily="18" charset="2"/>
              </a:rPr>
              <a:t>Deducción de 300€ para emprendedores</a:t>
            </a:r>
            <a:endParaRPr lang="es-ES" sz="1500" dirty="0" smtClean="0"/>
          </a:p>
        </p:txBody>
      </p:sp>
    </p:spTree>
    <p:extLst>
      <p:ext uri="{BB962C8B-B14F-4D97-AF65-F5344CB8AC3E}">
        <p14:creationId xmlns:p14="http://schemas.microsoft.com/office/powerpoint/2010/main" val="316762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Tendencias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5" y="1352160"/>
            <a:ext cx="8322908" cy="41549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/>
              <a:t>Mínimos personales y familiares</a:t>
            </a:r>
            <a:r>
              <a:rPr lang="es-ES" sz="1400" dirty="0" smtClean="0"/>
              <a:t>: en Baleares y Madrid son un poco mayores que los de la norma estatal</a:t>
            </a:r>
            <a:endParaRPr lang="es-ES" sz="1400" dirty="0"/>
          </a:p>
        </p:txBody>
      </p:sp>
      <p:sp>
        <p:nvSpPr>
          <p:cNvPr id="7" name="Rectángulo 6"/>
          <p:cNvSpPr/>
          <p:nvPr/>
        </p:nvSpPr>
        <p:spPr>
          <a:xfrm>
            <a:off x="410544" y="1879441"/>
            <a:ext cx="8322908" cy="390106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b="1" dirty="0" smtClean="0"/>
              <a:t>Tarifa</a:t>
            </a:r>
            <a:r>
              <a:rPr lang="es-ES" sz="1500" dirty="0" smtClean="0"/>
              <a:t>: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/>
              <a:t>Castilla-La Mancha = a la estatal 19-45%</a:t>
            </a:r>
            <a:endParaRPr lang="es-ES" sz="1500" dirty="0">
              <a:sym typeface="Symbol" pitchFamily="18" charset="2"/>
            </a:endParaRP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>
                <a:sym typeface="Symbol" pitchFamily="18" charset="2"/>
              </a:rPr>
              <a:t>Tipo mínimo: 9,5 en Baleares, Canarias, Cantabria, Castilla y León, Castilla-La Mancha, Galicia, Madrid y La Rioja. Agregado es el 19%. El 10% en Andalucía, Aragón, Asturias y Murcia. 10,5% en Extremadura. La C. Valenciana tiene el 11,9 y Cataluña el 12%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>
                <a:sym typeface="Symbol" pitchFamily="18" charset="2"/>
              </a:rPr>
              <a:t>Tipo máximo:  los menores los tienen Madrid, 21%, y Castilla y León, 21,5%. El mayor del 25,5%, en Andalucía, Asturias, Cantabria, Cataluña y La Rioja. Los agregados, por lo tanto están entre el 43,5% de Madrid y el 48%.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500" dirty="0" smtClean="0">
                <a:sym typeface="Symbol" pitchFamily="18" charset="2"/>
              </a:rPr>
              <a:t>País Vasco y Navarra: en los territorios del País Vasco pagan según una tarifa con tipos del 23 al 49%, y con una tarifa del ahorro con tipos del 20 al 25%. En Navarra la primera tiene tipos del 13 al 52% y, la segunda, del 19 al 25%</a:t>
            </a:r>
            <a:endParaRPr lang="es-ES" sz="1500" dirty="0" smtClean="0"/>
          </a:p>
        </p:txBody>
      </p:sp>
      <p:sp>
        <p:nvSpPr>
          <p:cNvPr id="8" name="Rectángulo 7"/>
          <p:cNvSpPr/>
          <p:nvPr/>
        </p:nvSpPr>
        <p:spPr>
          <a:xfrm>
            <a:off x="410545" y="5892292"/>
            <a:ext cx="8322908" cy="784830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b="1" dirty="0" smtClean="0"/>
              <a:t>Deducciones</a:t>
            </a:r>
            <a:r>
              <a:rPr lang="es-ES" sz="1500" dirty="0" smtClean="0"/>
              <a:t>: muy diversas por circunstancias personales y generalmente condicionadas a que la renta sea baja</a:t>
            </a:r>
            <a:endParaRPr lang="es-ES" sz="1500" dirty="0"/>
          </a:p>
        </p:txBody>
      </p:sp>
    </p:spTree>
    <p:extLst>
      <p:ext uri="{BB962C8B-B14F-4D97-AF65-F5344CB8AC3E}">
        <p14:creationId xmlns:p14="http://schemas.microsoft.com/office/powerpoint/2010/main" val="298752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4" y="81838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Resumen del panorama en IP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Competencias normativas 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4" y="1376240"/>
            <a:ext cx="8322907" cy="153144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Exenciones del patrimonio protegido de los discapacitados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Mínimo exento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Tipos de gravamen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/>
              <a:t>Deducciones y bonificaciones propias de la Comunidad y complementarias a las del Estado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10544" y="3039843"/>
            <a:ext cx="8322907" cy="423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 smtClean="0"/>
              <a:t>Tarifa estatal:</a:t>
            </a:r>
            <a:endParaRPr lang="es-ES" sz="1600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021162"/>
              </p:ext>
            </p:extLst>
          </p:nvPr>
        </p:nvGraphicFramePr>
        <p:xfrm>
          <a:off x="410542" y="3584561"/>
          <a:ext cx="8322908" cy="3105488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2080727"/>
                <a:gridCol w="2080727"/>
                <a:gridCol w="2080727"/>
                <a:gridCol w="2080727"/>
              </a:tblGrid>
              <a:tr h="897972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effectLst/>
                        </a:rPr>
                        <a:t>Base liquidable</a:t>
                      </a:r>
                    </a:p>
                    <a:p>
                      <a:pPr algn="ctr"/>
                      <a:r>
                        <a:rPr lang="es-ES" sz="1400" b="1" dirty="0">
                          <a:effectLst/>
                        </a:rPr>
                        <a:t>-</a:t>
                      </a:r>
                    </a:p>
                    <a:p>
                      <a:pPr algn="ctr"/>
                      <a:r>
                        <a:rPr lang="es-ES" sz="1400" b="1" dirty="0">
                          <a:effectLst/>
                        </a:rPr>
                        <a:t>Hasta euros</a:t>
                      </a:r>
                      <a:endParaRPr lang="es-ES" sz="14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effectLst/>
                        </a:rPr>
                        <a:t>Cuota</a:t>
                      </a:r>
                    </a:p>
                    <a:p>
                      <a:pPr algn="ctr"/>
                      <a:r>
                        <a:rPr lang="es-ES" sz="1400" b="1">
                          <a:effectLst/>
                        </a:rPr>
                        <a:t>-</a:t>
                      </a:r>
                    </a:p>
                    <a:p>
                      <a:pPr algn="ctr"/>
                      <a:r>
                        <a:rPr lang="es-ES" sz="1400" b="1">
                          <a:effectLst/>
                        </a:rPr>
                        <a:t>Euros</a:t>
                      </a:r>
                      <a:endParaRPr lang="es-ES" sz="1400" b="1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effectLst/>
                        </a:rPr>
                        <a:t>Resto Base liquidable</a:t>
                      </a:r>
                    </a:p>
                    <a:p>
                      <a:pPr algn="ctr"/>
                      <a:r>
                        <a:rPr lang="es-ES" sz="1400" b="1">
                          <a:effectLst/>
                        </a:rPr>
                        <a:t>-</a:t>
                      </a:r>
                    </a:p>
                    <a:p>
                      <a:pPr algn="ctr"/>
                      <a:r>
                        <a:rPr lang="es-ES" sz="1400" b="1">
                          <a:effectLst/>
                        </a:rPr>
                        <a:t>Hasta euros</a:t>
                      </a:r>
                      <a:endParaRPr lang="es-ES" sz="1400" b="1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effectLst/>
                        </a:rPr>
                        <a:t>Tipo aplicable</a:t>
                      </a:r>
                    </a:p>
                    <a:p>
                      <a:pPr algn="ctr"/>
                      <a:r>
                        <a:rPr lang="es-ES" sz="1400" b="1" dirty="0">
                          <a:effectLst/>
                        </a:rPr>
                        <a:t>-</a:t>
                      </a:r>
                    </a:p>
                    <a:p>
                      <a:pPr algn="ctr"/>
                      <a:r>
                        <a:rPr lang="es-ES" sz="1400" b="1" dirty="0">
                          <a:effectLst/>
                        </a:rPr>
                        <a:t>Porcentaje</a:t>
                      </a:r>
                      <a:endParaRPr lang="es-ES" sz="14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2207516">
                <a:tc>
                  <a:txBody>
                    <a:bodyPr/>
                    <a:lstStyle/>
                    <a:p>
                      <a:pPr algn="r"/>
                      <a:r>
                        <a:rPr lang="es-ES" sz="1400" dirty="0">
                          <a:effectLst/>
                        </a:rPr>
                        <a:t>0,00</a:t>
                      </a:r>
                    </a:p>
                    <a:p>
                      <a:pPr algn="r"/>
                      <a:r>
                        <a:rPr lang="es-ES" sz="1400" dirty="0">
                          <a:effectLst/>
                        </a:rPr>
                        <a:t>167.129,45</a:t>
                      </a:r>
                    </a:p>
                    <a:p>
                      <a:pPr algn="r"/>
                      <a:r>
                        <a:rPr lang="es-ES" sz="1400" dirty="0">
                          <a:effectLst/>
                        </a:rPr>
                        <a:t>334.252,88</a:t>
                      </a:r>
                    </a:p>
                    <a:p>
                      <a:pPr algn="r"/>
                      <a:r>
                        <a:rPr lang="es-ES" sz="1400" dirty="0">
                          <a:effectLst/>
                        </a:rPr>
                        <a:t>668.499,75</a:t>
                      </a:r>
                    </a:p>
                    <a:p>
                      <a:pPr algn="r"/>
                      <a:r>
                        <a:rPr lang="es-ES" sz="1400" dirty="0">
                          <a:effectLst/>
                        </a:rPr>
                        <a:t>1.336.999,51</a:t>
                      </a:r>
                    </a:p>
                    <a:p>
                      <a:pPr algn="r"/>
                      <a:r>
                        <a:rPr lang="es-ES" sz="1400" dirty="0">
                          <a:effectLst/>
                        </a:rPr>
                        <a:t>2.673.999,01</a:t>
                      </a:r>
                    </a:p>
                    <a:p>
                      <a:pPr algn="r"/>
                      <a:r>
                        <a:rPr lang="es-ES" sz="1400" dirty="0">
                          <a:effectLst/>
                        </a:rPr>
                        <a:t>5.347.998,03</a:t>
                      </a:r>
                    </a:p>
                    <a:p>
                      <a:pPr algn="r"/>
                      <a:r>
                        <a:rPr lang="es-ES" sz="1400" dirty="0">
                          <a:effectLst/>
                        </a:rPr>
                        <a:t>10.695.996,06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400">
                          <a:effectLst/>
                        </a:rPr>
                        <a:t>0,00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334,26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835,63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2.506,86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8.523,36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25.904,35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71.362,33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183.670,29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400">
                          <a:effectLst/>
                        </a:rPr>
                        <a:t>167.129,45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167.123,43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334.246,87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668.499,76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1.336.999,50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2.673.999,02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5.347.998,03</a:t>
                      </a:r>
                    </a:p>
                    <a:p>
                      <a:pPr algn="r"/>
                      <a:r>
                        <a:rPr lang="es-ES" sz="1400">
                          <a:effectLst/>
                        </a:rPr>
                        <a:t>en adelante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0,2</a:t>
                      </a:r>
                    </a:p>
                    <a:p>
                      <a:pPr algn="ctr"/>
                      <a:r>
                        <a:rPr lang="es-ES" sz="1400" dirty="0">
                          <a:effectLst/>
                        </a:rPr>
                        <a:t>0,3</a:t>
                      </a:r>
                    </a:p>
                    <a:p>
                      <a:pPr algn="ctr"/>
                      <a:r>
                        <a:rPr lang="es-ES" sz="1400" dirty="0">
                          <a:effectLst/>
                        </a:rPr>
                        <a:t>0,5</a:t>
                      </a:r>
                    </a:p>
                    <a:p>
                      <a:pPr algn="ctr"/>
                      <a:r>
                        <a:rPr lang="es-ES" sz="1400" dirty="0">
                          <a:effectLst/>
                        </a:rPr>
                        <a:t>0,9</a:t>
                      </a:r>
                    </a:p>
                    <a:p>
                      <a:pPr algn="ctr"/>
                      <a:r>
                        <a:rPr lang="es-ES" sz="1400" dirty="0">
                          <a:effectLst/>
                        </a:rPr>
                        <a:t>1,3</a:t>
                      </a:r>
                    </a:p>
                    <a:p>
                      <a:pPr algn="ctr"/>
                      <a:r>
                        <a:rPr lang="es-ES" sz="1400" dirty="0">
                          <a:effectLst/>
                        </a:rPr>
                        <a:t>1,7</a:t>
                      </a:r>
                    </a:p>
                    <a:p>
                      <a:pPr algn="ctr"/>
                      <a:r>
                        <a:rPr lang="es-ES" sz="1400" dirty="0">
                          <a:effectLst/>
                        </a:rPr>
                        <a:t>2,1</a:t>
                      </a:r>
                    </a:p>
                    <a:p>
                      <a:pPr algn="ctr"/>
                      <a:r>
                        <a:rPr lang="es-ES" sz="1400" dirty="0">
                          <a:effectLst/>
                        </a:rPr>
                        <a:t>2,5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8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6" y="78748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novedades 2016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5" y="1371742"/>
            <a:ext cx="8322908" cy="792781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rgbClr val="CB7F55"/>
                </a:solidFill>
              </a:rPr>
              <a:t>Aragón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Mínimo exento de 400.000€ (500.000€ en 2015)</a:t>
            </a:r>
            <a:endParaRPr lang="es-ES" sz="1600" dirty="0"/>
          </a:p>
        </p:txBody>
      </p:sp>
      <p:sp>
        <p:nvSpPr>
          <p:cNvPr id="6" name="Rectángulo 5"/>
          <p:cNvSpPr/>
          <p:nvPr/>
        </p:nvSpPr>
        <p:spPr>
          <a:xfrm>
            <a:off x="410546" y="2360087"/>
            <a:ext cx="8322908" cy="153144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rgbClr val="BBC931"/>
                </a:solidFill>
              </a:rPr>
              <a:t>Illes Balears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Iguala el mínimo exento al de la norma estatal (700.000€), rebajándolo respecto al de 2015, que era de 800.000€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>
                <a:sym typeface="Symbol" pitchFamily="18" charset="2"/>
              </a:rPr>
              <a:t>Tarifa: pasa de una similar a la estatal a otra con tipos del 0,28 hasta el 3,45%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410546" y="4087096"/>
            <a:ext cx="8322908" cy="153144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rgbClr val="D82240"/>
                </a:solidFill>
              </a:rPr>
              <a:t>Comunidad Valenciana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Mínimo exento: en general será de 600.000€, aunque se sube a 1.000.000 para contribuyentes discapacitados</a:t>
            </a:r>
            <a:endParaRPr lang="es-ES" sz="1600" dirty="0">
              <a:sym typeface="Symbol" pitchFamily="18" charset="2"/>
            </a:endParaRP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>
                <a:sym typeface="Symbol" pitchFamily="18" charset="2"/>
              </a:rPr>
              <a:t>Tarifa: con tipos desde el 0,25 hasta el 3,12%</a:t>
            </a:r>
          </a:p>
        </p:txBody>
      </p:sp>
    </p:spTree>
    <p:extLst>
      <p:ext uri="{BB962C8B-B14F-4D97-AF65-F5344CB8AC3E}">
        <p14:creationId xmlns:p14="http://schemas.microsoft.com/office/powerpoint/2010/main" val="322376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Tendencias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0545" y="1352160"/>
            <a:ext cx="8322908" cy="792781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Mínimo exento: </a:t>
            </a:r>
            <a:r>
              <a:rPr lang="es-ES" sz="1600" dirty="0" smtClean="0"/>
              <a:t>aunque, por defecto, se aplica un importe de 700.000€, Aragón, Cataluña y la Comunidad Valenciana lo han establecido en 400.000, 500.000 y 600.000€, respectivamente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410545" y="2247944"/>
            <a:ext cx="8322908" cy="1162113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Tarifa</a:t>
            </a:r>
            <a:r>
              <a:rPr lang="es-ES" sz="1600" dirty="0" smtClean="0"/>
              <a:t>: aunque por defecto se aplica una de tipos entre el 0,2 y el 2,5%, se aplican tipos superiores en Andalucía, Asturias, Baleares, Cataluña, Extremadura, Galicia, Murcia y Comunidad Valenciana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10545" y="3564014"/>
            <a:ext cx="8322908" cy="792781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Deducciones y bonificaciones</a:t>
            </a:r>
            <a:r>
              <a:rPr lang="es-ES" sz="1600" dirty="0" smtClean="0"/>
              <a:t>: en Madrid del 100% (no se paga este impuesto) y en La Rioja una del 50%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0544" y="4505852"/>
            <a:ext cx="8322908" cy="120032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 smtClean="0"/>
              <a:t>En el País Vasco el mínimo exento es de 800.000 (Álava y </a:t>
            </a:r>
            <a:r>
              <a:rPr lang="es-ES" sz="1600" dirty="0" err="1" smtClean="0"/>
              <a:t>Bizkaia</a:t>
            </a:r>
            <a:r>
              <a:rPr lang="es-ES" sz="1600" dirty="0" smtClean="0"/>
              <a:t>) y de 700.000 en </a:t>
            </a:r>
            <a:r>
              <a:rPr lang="es-ES" sz="1600" dirty="0" err="1" smtClean="0"/>
              <a:t>Gipuzkoa</a:t>
            </a:r>
            <a:r>
              <a:rPr lang="es-ES" sz="1600" dirty="0" smtClean="0"/>
              <a:t>. En Álava la tarifa tiene tipos máximo y mínimo del 0,2 y 2,5%, respectivamente, en </a:t>
            </a:r>
            <a:r>
              <a:rPr lang="es-ES" sz="1600" dirty="0" err="1" smtClean="0"/>
              <a:t>Bizkaia</a:t>
            </a:r>
            <a:r>
              <a:rPr lang="es-ES" sz="1600" dirty="0" smtClean="0"/>
              <a:t> 0,2-2% y en </a:t>
            </a:r>
            <a:r>
              <a:rPr lang="es-ES" sz="1600" dirty="0" err="1" smtClean="0"/>
              <a:t>Gipuzkoa</a:t>
            </a:r>
            <a:r>
              <a:rPr lang="es-ES" sz="1600" dirty="0" smtClean="0"/>
              <a:t> 0,25-1,5%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10545" y="5821907"/>
            <a:ext cx="8322908" cy="42344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 smtClean="0"/>
              <a:t>En Navarra el mínimo exento es de solo 500.000€ y la tarifa tiene tipos entre el 0,16 y el 2%</a:t>
            </a:r>
          </a:p>
        </p:txBody>
      </p:sp>
    </p:spTree>
    <p:extLst>
      <p:ext uri="{BB962C8B-B14F-4D97-AF65-F5344CB8AC3E}">
        <p14:creationId xmlns:p14="http://schemas.microsoft.com/office/powerpoint/2010/main" val="78123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4" y="81838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Resumen del panorama en ISD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Competencias normativas 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5" y="1303434"/>
            <a:ext cx="4320075" cy="138499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Reducciones propias o que mejoren la norma estatal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Tarifa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Cuantía y coeficientes del patrimonio preexistente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Deducciones y bonificaciones de la cuota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038545"/>
              </p:ext>
            </p:extLst>
          </p:nvPr>
        </p:nvGraphicFramePr>
        <p:xfrm>
          <a:off x="4833256" y="1376246"/>
          <a:ext cx="4217440" cy="5380419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1054360"/>
                <a:gridCol w="1054360"/>
                <a:gridCol w="1054360"/>
                <a:gridCol w="1054360"/>
              </a:tblGrid>
              <a:tr h="901683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effectLst/>
                        </a:rPr>
                        <a:t>Base liquidable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-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Hasta euros</a:t>
                      </a:r>
                      <a:endParaRPr lang="es-ES" sz="11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effectLst/>
                        </a:rPr>
                        <a:t>Cuota íntegra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Euros</a:t>
                      </a:r>
                      <a:endParaRPr lang="es-ES" sz="11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effectLst/>
                        </a:rPr>
                        <a:t>Resto base liquidable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Hasta euros</a:t>
                      </a:r>
                      <a:endParaRPr lang="es-ES" sz="11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effectLst/>
                        </a:rPr>
                        <a:t>Tipo aplicable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100" b="1" dirty="0">
                          <a:effectLst/>
                        </a:rPr>
                        <a:t>Porcentaje</a:t>
                      </a:r>
                      <a:endParaRPr lang="es-ES" sz="11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0,00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 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7.993,46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7,65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7.993,46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611,50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8,50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15.980,91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1.290,43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9,35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23.968,36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2.037,26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10,20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31.955,81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2.851,98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11,05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39.943,26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3.734,59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11,90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47.930,72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4.685,10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12,75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55.918,17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5.703,50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13,60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63.905,62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6.789,79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14,45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71.893,07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7.943,98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7.987,45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15,30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79.880,52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9.166,06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39.877,15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16,15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119.757,67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15.606,22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39.877,16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18,70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159.634,83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23.063,25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79.754,30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21,25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239.389,13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40.011,04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159.388,41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25,50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398.777,54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80.655,08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>
                          <a:effectLst/>
                        </a:rPr>
                        <a:t>398.777,54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29,75</a:t>
                      </a:r>
                    </a:p>
                  </a:txBody>
                  <a:tcPr marL="58779" marR="58779" marT="29389" marB="29389" anchor="ctr"/>
                </a:tc>
              </a:tr>
              <a:tr h="279921"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797.555,08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199.291,40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en adelante</a:t>
                      </a:r>
                    </a:p>
                  </a:txBody>
                  <a:tcPr marL="58779" marR="58779" marT="29389" marB="2938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effectLst/>
                        </a:rPr>
                        <a:t>34,00</a:t>
                      </a:r>
                    </a:p>
                  </a:txBody>
                  <a:tcPr marL="58779" marR="58779" marT="29389" marB="29389" anchor="ctr"/>
                </a:tc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410544" y="2893660"/>
            <a:ext cx="3991879" cy="423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 smtClean="0"/>
              <a:t>Tarifa estatal</a:t>
            </a:r>
            <a:endParaRPr lang="es-ES" sz="1600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576797"/>
              </p:ext>
            </p:extLst>
          </p:nvPr>
        </p:nvGraphicFramePr>
        <p:xfrm>
          <a:off x="531843" y="4089402"/>
          <a:ext cx="3870580" cy="2667260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1098325"/>
                <a:gridCol w="1098325"/>
                <a:gridCol w="575605"/>
                <a:gridCol w="1098325"/>
              </a:tblGrid>
              <a:tr h="235114">
                <a:tc rowSpan="2">
                  <a:txBody>
                    <a:bodyPr/>
                    <a:lstStyle/>
                    <a:p>
                      <a:pPr algn="ctr"/>
                      <a:r>
                        <a:rPr lang="es-ES" sz="1050" b="1" dirty="0">
                          <a:effectLst/>
                        </a:rPr>
                        <a:t>Patrimonio preexistente</a:t>
                      </a:r>
                    </a:p>
                    <a:p>
                      <a:pPr algn="ctr"/>
                      <a:r>
                        <a:rPr lang="es-ES" sz="1050" b="1" dirty="0">
                          <a:effectLst/>
                        </a:rPr>
                        <a:t>–</a:t>
                      </a:r>
                    </a:p>
                    <a:p>
                      <a:pPr algn="ctr"/>
                      <a:r>
                        <a:rPr lang="es-ES" sz="1050" b="1" dirty="0">
                          <a:effectLst/>
                        </a:rPr>
                        <a:t>Euros</a:t>
                      </a:r>
                      <a:endParaRPr lang="es-ES" sz="105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85396" marR="85396" marT="42698" marB="42698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050" b="1" dirty="0">
                          <a:effectLst/>
                        </a:rPr>
                        <a:t>Grupos del artículo 20</a:t>
                      </a:r>
                      <a:endParaRPr lang="es-ES" sz="105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85396" marR="85396" marT="42698" marB="42698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5990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>
                          <a:effectLst/>
                        </a:rPr>
                        <a:t>I y II</a:t>
                      </a:r>
                      <a:endParaRPr lang="es-ES" sz="1100" b="1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>
                          <a:effectLst/>
                        </a:rPr>
                        <a:t>III</a:t>
                      </a:r>
                      <a:endParaRPr lang="es-ES" sz="1100" b="1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effectLst/>
                        </a:rPr>
                        <a:t>IV</a:t>
                      </a:r>
                      <a:endParaRPr lang="es-ES" sz="1100" b="1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85396" marR="85396" marT="42698" marB="42698" anchor="ctr"/>
                </a:tc>
              </a:tr>
              <a:tr h="388417">
                <a:tc>
                  <a:txBody>
                    <a:bodyPr/>
                    <a:lstStyle/>
                    <a:p>
                      <a:pPr algn="l"/>
                      <a:r>
                        <a:rPr lang="es-ES" sz="1050" b="1" dirty="0">
                          <a:effectLst/>
                        </a:rPr>
                        <a:t>De 0 a </a:t>
                      </a:r>
                      <a:r>
                        <a:rPr lang="es-ES" sz="1050" b="1" dirty="0" smtClean="0">
                          <a:effectLst/>
                        </a:rPr>
                        <a:t>402.678,11</a:t>
                      </a:r>
                      <a:endParaRPr lang="es-ES" sz="1050" b="1" dirty="0">
                        <a:effectLst/>
                      </a:endParaRP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>
                          <a:effectLst/>
                        </a:rPr>
                        <a:t>1,0000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effectLst/>
                        </a:rPr>
                        <a:t>1,5882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effectLst/>
                        </a:rPr>
                        <a:t>2,0000</a:t>
                      </a:r>
                    </a:p>
                  </a:txBody>
                  <a:tcPr marL="85396" marR="85396" marT="42698" marB="42698" anchor="ctr"/>
                </a:tc>
              </a:tr>
              <a:tr h="541720">
                <a:tc>
                  <a:txBody>
                    <a:bodyPr/>
                    <a:lstStyle/>
                    <a:p>
                      <a:pPr algn="l"/>
                      <a:r>
                        <a:rPr lang="es-ES" sz="1050" b="1" dirty="0">
                          <a:effectLst/>
                        </a:rPr>
                        <a:t>De más de 402.678,11 a </a:t>
                      </a:r>
                      <a:r>
                        <a:rPr lang="es-ES" sz="1050" b="1" dirty="0" smtClean="0">
                          <a:effectLst/>
                        </a:rPr>
                        <a:t>2.007.380,43</a:t>
                      </a:r>
                      <a:endParaRPr lang="es-ES" sz="1050" b="1" dirty="0">
                        <a:effectLst/>
                      </a:endParaRP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effectLst/>
                        </a:rPr>
                        <a:t>1,0500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>
                          <a:effectLst/>
                        </a:rPr>
                        <a:t>1,6676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>
                          <a:effectLst/>
                        </a:rPr>
                        <a:t>2,1000</a:t>
                      </a:r>
                    </a:p>
                  </a:txBody>
                  <a:tcPr marL="85396" marR="85396" marT="42698" marB="42698" anchor="ctr"/>
                </a:tc>
              </a:tr>
              <a:tr h="541720">
                <a:tc>
                  <a:txBody>
                    <a:bodyPr/>
                    <a:lstStyle/>
                    <a:p>
                      <a:pPr algn="l"/>
                      <a:r>
                        <a:rPr lang="es-ES" sz="1050" b="1" dirty="0">
                          <a:effectLst/>
                        </a:rPr>
                        <a:t>De más de 2.007.380,43 a </a:t>
                      </a:r>
                      <a:r>
                        <a:rPr lang="es-ES" sz="1050" b="1" dirty="0" smtClean="0">
                          <a:effectLst/>
                        </a:rPr>
                        <a:t>4.020.770,98</a:t>
                      </a:r>
                      <a:endParaRPr lang="es-ES" sz="1050" b="1" dirty="0">
                        <a:effectLst/>
                      </a:endParaRP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>
                          <a:effectLst/>
                        </a:rPr>
                        <a:t>1,1000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>
                          <a:effectLst/>
                        </a:rPr>
                        <a:t>1,7471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>
                          <a:effectLst/>
                        </a:rPr>
                        <a:t>2,2000</a:t>
                      </a:r>
                    </a:p>
                  </a:txBody>
                  <a:tcPr marL="85396" marR="85396" marT="42698" marB="42698" anchor="ctr"/>
                </a:tc>
              </a:tr>
              <a:tr h="388417">
                <a:tc>
                  <a:txBody>
                    <a:bodyPr/>
                    <a:lstStyle/>
                    <a:p>
                      <a:pPr algn="l"/>
                      <a:r>
                        <a:rPr lang="es-ES" sz="1050" b="1" dirty="0">
                          <a:effectLst/>
                        </a:rPr>
                        <a:t>Más de </a:t>
                      </a:r>
                      <a:r>
                        <a:rPr lang="es-ES" sz="1050" b="1" dirty="0" smtClean="0">
                          <a:effectLst/>
                        </a:rPr>
                        <a:t>4.020.770,98</a:t>
                      </a:r>
                      <a:endParaRPr lang="es-ES" sz="1050" b="1" dirty="0">
                        <a:effectLst/>
                      </a:endParaRP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>
                          <a:effectLst/>
                        </a:rPr>
                        <a:t>1,2000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effectLst/>
                        </a:rPr>
                        <a:t>1,9059</a:t>
                      </a:r>
                    </a:p>
                  </a:txBody>
                  <a:tcPr marL="85396" marR="85396" marT="42698" marB="42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effectLst/>
                        </a:rPr>
                        <a:t>2,4000</a:t>
                      </a:r>
                    </a:p>
                  </a:txBody>
                  <a:tcPr marL="85396" marR="85396" marT="42698" marB="42698" anchor="ctr"/>
                </a:tc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410544" y="3558057"/>
            <a:ext cx="399187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 smtClean="0"/>
              <a:t>Coeficientes patrimonio preexistente:</a:t>
            </a:r>
            <a:endParaRPr lang="es-ES" sz="1600" dirty="0"/>
          </a:p>
        </p:txBody>
      </p:sp>
      <p:sp>
        <p:nvSpPr>
          <p:cNvPr id="10" name="Flecha derecha 9"/>
          <p:cNvSpPr/>
          <p:nvPr/>
        </p:nvSpPr>
        <p:spPr>
          <a:xfrm>
            <a:off x="3853543" y="3040516"/>
            <a:ext cx="811763" cy="167951"/>
          </a:xfrm>
          <a:prstGeom prst="rightArrow">
            <a:avLst/>
          </a:prstGeom>
          <a:solidFill>
            <a:srgbClr val="D8224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E33DD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5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01216" y="787482"/>
            <a:ext cx="8378890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novedades 2016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01216" y="1314436"/>
            <a:ext cx="8378890" cy="203132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CB7F55"/>
                </a:solidFill>
              </a:rPr>
              <a:t>Aragón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La </a:t>
            </a:r>
            <a:r>
              <a:rPr lang="es-ES" sz="1400" dirty="0"/>
              <a:t>bonificación “mortis causa” del </a:t>
            </a:r>
            <a:r>
              <a:rPr lang="es-ES" sz="1400" dirty="0" smtClean="0"/>
              <a:t>65%, </a:t>
            </a:r>
            <a:r>
              <a:rPr lang="es-ES" sz="1400" dirty="0"/>
              <a:t>establecida para Grupo I y II, solo se aplica para bases imponibles menores de 100.000€ cuando el patrimonio preexistente del sujeto pasivo no excede de 100.000</a:t>
            </a:r>
            <a:r>
              <a:rPr lang="es-ES" sz="1400" dirty="0" smtClean="0"/>
              <a:t>€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/>
              <a:t>La bonificación “inter vivos” del </a:t>
            </a:r>
            <a:r>
              <a:rPr lang="es-ES" sz="1400" dirty="0" smtClean="0"/>
              <a:t>65%, </a:t>
            </a:r>
            <a:r>
              <a:rPr lang="es-ES" sz="1400" dirty="0"/>
              <a:t>establecida para Grupo I y II, solo se aplica a bases imponibles menores de 75.000€ (antes 300.000€) cuando el patrimonio preexistente no excede de 100.000</a:t>
            </a:r>
            <a:r>
              <a:rPr lang="es-ES" sz="1400" dirty="0" smtClean="0"/>
              <a:t>€</a:t>
            </a:r>
            <a:endParaRPr lang="es-ES" sz="1400" dirty="0"/>
          </a:p>
        </p:txBody>
      </p:sp>
      <p:sp>
        <p:nvSpPr>
          <p:cNvPr id="6" name="Rectángulo 5"/>
          <p:cNvSpPr/>
          <p:nvPr/>
        </p:nvSpPr>
        <p:spPr>
          <a:xfrm>
            <a:off x="401216" y="3484019"/>
            <a:ext cx="8378890" cy="203132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BBC931"/>
                </a:solidFill>
              </a:rPr>
              <a:t>Illes Balears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Se </a:t>
            </a:r>
            <a:r>
              <a:rPr lang="es-ES" sz="1400" dirty="0"/>
              <a:t>suprime en Sucesiones la deducción para el Grupo II, que casi eximía de tributar a estos contribuyentes, y se sustituye por una tarifa de tipos entre el 1 y el </a:t>
            </a:r>
            <a:r>
              <a:rPr lang="es-ES" sz="1400" dirty="0" smtClean="0"/>
              <a:t>20%, </a:t>
            </a:r>
            <a:r>
              <a:rPr lang="es-ES" sz="1400" dirty="0"/>
              <a:t>tributando al </a:t>
            </a:r>
            <a:r>
              <a:rPr lang="es-ES" sz="1400" dirty="0" smtClean="0"/>
              <a:t>1% hasta </a:t>
            </a:r>
            <a:r>
              <a:rPr lang="es-ES" sz="1400" dirty="0"/>
              <a:t>bases de 700.000€</a:t>
            </a:r>
            <a:r>
              <a:rPr lang="es-ES" sz="1400" dirty="0" smtClean="0"/>
              <a:t>. 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>
                <a:sym typeface="Symbol" pitchFamily="18" charset="2"/>
              </a:rPr>
              <a:t>Tarifa: pasa de una similar a la estatal a otra con tipos del 0,28 hasta el 3,45%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/>
              <a:t>El Grupo I sigue gozando de una bonificación del </a:t>
            </a:r>
            <a:r>
              <a:rPr lang="es-ES" sz="1400" dirty="0" smtClean="0"/>
              <a:t>99% en Sucesiones</a:t>
            </a:r>
            <a:endParaRPr lang="es-ES" sz="1400" dirty="0"/>
          </a:p>
        </p:txBody>
      </p:sp>
      <p:sp>
        <p:nvSpPr>
          <p:cNvPr id="7" name="Rectángulo 6"/>
          <p:cNvSpPr/>
          <p:nvPr/>
        </p:nvSpPr>
        <p:spPr>
          <a:xfrm>
            <a:off x="382555" y="5653602"/>
            <a:ext cx="8378890" cy="106182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0F9D45"/>
                </a:solidFill>
              </a:rPr>
              <a:t>Canarias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Sucesiones</a:t>
            </a:r>
            <a:r>
              <a:rPr lang="es-ES" sz="1400" dirty="0"/>
              <a:t>: bonificación del </a:t>
            </a:r>
            <a:r>
              <a:rPr lang="es-ES" sz="1400" dirty="0" smtClean="0"/>
              <a:t>99,9% para </a:t>
            </a:r>
            <a:r>
              <a:rPr lang="es-ES" sz="1400" dirty="0"/>
              <a:t>Grupo I y </a:t>
            </a:r>
            <a:r>
              <a:rPr lang="es-ES" sz="1400" dirty="0" smtClean="0"/>
              <a:t>II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Donaciones</a:t>
            </a:r>
            <a:r>
              <a:rPr lang="es-ES" sz="1400" dirty="0"/>
              <a:t>: bonificación del </a:t>
            </a:r>
            <a:r>
              <a:rPr lang="es-ES" sz="1400" dirty="0" smtClean="0"/>
              <a:t>99,9% para </a:t>
            </a:r>
            <a:r>
              <a:rPr lang="es-ES" sz="1400" dirty="0"/>
              <a:t>Grupo I y II.</a:t>
            </a:r>
          </a:p>
        </p:txBody>
      </p:sp>
    </p:spTree>
    <p:extLst>
      <p:ext uri="{BB962C8B-B14F-4D97-AF65-F5344CB8AC3E}">
        <p14:creationId xmlns:p14="http://schemas.microsoft.com/office/powerpoint/2010/main" val="422642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07908" y="720417"/>
            <a:ext cx="8528182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novedades 2016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7908" y="1180306"/>
            <a:ext cx="8528182" cy="738664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2DCDBA"/>
                </a:solidFill>
              </a:rPr>
              <a:t>Castilla y León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Sucesiones</a:t>
            </a:r>
            <a:r>
              <a:rPr lang="es-ES" sz="1400" dirty="0"/>
              <a:t>: incrementa de 175.000 a 250.000€ la reducción variable por parentesco para los Grupos I y </a:t>
            </a:r>
            <a:r>
              <a:rPr lang="es-ES" sz="1400" dirty="0" smtClean="0"/>
              <a:t>II</a:t>
            </a:r>
            <a:endParaRPr lang="es-ES" sz="1400" dirty="0"/>
          </a:p>
        </p:txBody>
      </p:sp>
      <p:sp>
        <p:nvSpPr>
          <p:cNvPr id="6" name="Rectángulo 5"/>
          <p:cNvSpPr/>
          <p:nvPr/>
        </p:nvSpPr>
        <p:spPr>
          <a:xfrm>
            <a:off x="307908" y="1990163"/>
            <a:ext cx="8528182" cy="106182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574ED2"/>
                </a:solidFill>
              </a:rPr>
              <a:t>Galicia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Sucesiones</a:t>
            </a:r>
            <a:r>
              <a:rPr lang="es-ES" sz="1400" dirty="0"/>
              <a:t>: se incrementa la reducción por parentesco correspondiente al Grupo II de 18.000 a 400.000€ y desaparece la deducción del </a:t>
            </a:r>
            <a:r>
              <a:rPr lang="es-ES" sz="1400" dirty="0" smtClean="0"/>
              <a:t>100% para </a:t>
            </a:r>
            <a:r>
              <a:rPr lang="es-ES" sz="1400" dirty="0"/>
              <a:t>este Grupo con bases menores de 125.000</a:t>
            </a:r>
            <a:r>
              <a:rPr lang="es-ES" sz="1400" dirty="0" smtClean="0"/>
              <a:t>€</a:t>
            </a:r>
            <a:endParaRPr lang="es-ES" sz="1400" dirty="0"/>
          </a:p>
        </p:txBody>
      </p:sp>
      <p:sp>
        <p:nvSpPr>
          <p:cNvPr id="7" name="Rectángulo 6"/>
          <p:cNvSpPr/>
          <p:nvPr/>
        </p:nvSpPr>
        <p:spPr>
          <a:xfrm>
            <a:off x="307908" y="3123185"/>
            <a:ext cx="8528182" cy="2354491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E33DDB"/>
                </a:solidFill>
              </a:rPr>
              <a:t>Región de Murcia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Sucesiones</a:t>
            </a:r>
            <a:r>
              <a:rPr lang="es-ES" sz="1400" dirty="0"/>
              <a:t>: reducción del </a:t>
            </a:r>
            <a:r>
              <a:rPr lang="es-ES" sz="1400" dirty="0" smtClean="0"/>
              <a:t>99% para </a:t>
            </a:r>
            <a:r>
              <a:rPr lang="es-ES" sz="1400" dirty="0"/>
              <a:t>la adquisición mortis causa de bienes muebles e inmuebles del patrimonio cultural de la Región de Murcia, cuando el adquirente forme parte de los Grupos I o II y sometida a determinados </a:t>
            </a:r>
            <a:r>
              <a:rPr lang="es-ES" sz="1400" dirty="0" smtClean="0"/>
              <a:t>requisitos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Donaciones</a:t>
            </a:r>
            <a:r>
              <a:rPr lang="es-ES" sz="1400" dirty="0"/>
              <a:t>: reducción del </a:t>
            </a:r>
            <a:r>
              <a:rPr lang="es-ES" sz="1400" dirty="0" smtClean="0"/>
              <a:t>99% para </a:t>
            </a:r>
            <a:r>
              <a:rPr lang="es-ES" sz="1400" dirty="0"/>
              <a:t>la adquisición mortis causa de bienes muebles e inmuebles del patrimonio cultural de la Región de Murcia, cuando el adquirente forme parte de los Grupos I o II y sometida a determinados </a:t>
            </a:r>
            <a:r>
              <a:rPr lang="es-ES" sz="1400" dirty="0" smtClean="0"/>
              <a:t>requisitos</a:t>
            </a:r>
            <a:r>
              <a:rPr lang="es-ES" sz="1400" dirty="0"/>
              <a:t>	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07908" y="5548869"/>
            <a:ext cx="8528182" cy="106182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D82240"/>
                </a:solidFill>
              </a:rPr>
              <a:t>La Rioja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Sucesiones</a:t>
            </a:r>
            <a:r>
              <a:rPr lang="es-ES" sz="1400" dirty="0"/>
              <a:t>: deducción del 98 </a:t>
            </a:r>
            <a:r>
              <a:rPr lang="es-ES" sz="1400" dirty="0" err="1"/>
              <a:t>ó</a:t>
            </a:r>
            <a:r>
              <a:rPr lang="es-ES" sz="1400" dirty="0"/>
              <a:t> </a:t>
            </a:r>
            <a:r>
              <a:rPr lang="es-ES" sz="1400" dirty="0" smtClean="0"/>
              <a:t>99% para </a:t>
            </a:r>
            <a:r>
              <a:rPr lang="es-ES" sz="1400" dirty="0"/>
              <a:t>bases imponibles mayores de 500.000€ e inferiores a dicho límite, respectivamente.</a:t>
            </a:r>
            <a:endParaRPr lang="es-ES" sz="1400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5952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Tendencias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0545" y="1371742"/>
            <a:ext cx="8322908" cy="2308324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Sucesores del Grupo I (descendientes y adoptados menores de 21 años)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Pagan solo importes simbólicos: Asturias, Baleares, Canarias, Cantabria, Castilla-La Mancha, Galicia, Extremadura, Madrid, Murcia, La Rioja y los territorios forales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Casi no pagan si lo transmitido no supera ciertos límites: Andalucía, Castilla y León, Aragón (donde los menores no pagan salvo que hereden más de 3 millones de euros), Cataluña y Comunidad Valenciana (bonificación del 75%)</a:t>
            </a:r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410545" y="3859993"/>
            <a:ext cx="8322908" cy="2677656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Sucesores del Grupo II 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Prácticamente liberados de tributación: Canarias, Cantabria, Castilla-La Mancha, La Rioja y Madrid. Además, País Vasco y Navarra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Territorios con tributación bastante atenuada: Baleares (tarifa del 1 al 20%, aplicándose hasta 700.000€ el 1%), Cataluña (bonificaciones decrecientes desde el 99 al 20% y Comunidad Valenciana (bonificación del 75%), Galicia con reducción de 400.000€ y tarifa del 5 al 18% y Murcia con deducción del 50%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84741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Tendencias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0545" y="1371742"/>
            <a:ext cx="8322908" cy="1569660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Donaciones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Pagan muy poco en: Madrid y Canarias (bonificaciones del 99 y 99,9%). En Castilla-La Mancha deducción del 95%, en Baleares se paga el 7%, Cataluña y Galicia tienen tarifas del 5 al 9% y en Extremadura deducción al 99%, pero solo para donatarios del Grupo I.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5" y="3115224"/>
            <a:ext cx="8322908" cy="46166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Territorios Forales: </a:t>
            </a:r>
            <a:r>
              <a:rPr lang="es-ES" sz="1600" dirty="0" smtClean="0"/>
              <a:t>Casi no tributan los donatarios de los Grupos I y II</a:t>
            </a:r>
            <a:endParaRPr lang="es-ES" sz="1600" b="1" dirty="0" smtClean="0"/>
          </a:p>
        </p:txBody>
      </p:sp>
      <p:sp>
        <p:nvSpPr>
          <p:cNvPr id="8" name="Rectángulo 7"/>
          <p:cNvSpPr/>
          <p:nvPr/>
        </p:nvSpPr>
        <p:spPr>
          <a:xfrm>
            <a:off x="410544" y="3712495"/>
            <a:ext cx="8322908" cy="1938992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Otros beneficios fiscales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Mejora de reducciones personales o por adquisición de vivienda o de empresa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Reducciones propias por sucesión en empresa o vivienda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Beneficios fiscales cuando se dona dinero a hijos para adquirir vivienda o la misma vivienda</a:t>
            </a:r>
          </a:p>
        </p:txBody>
      </p:sp>
    </p:spTree>
    <p:extLst>
      <p:ext uri="{BB962C8B-B14F-4D97-AF65-F5344CB8AC3E}">
        <p14:creationId xmlns:p14="http://schemas.microsoft.com/office/powerpoint/2010/main" val="200174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4" y="81838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Resumen del panorama en </a:t>
            </a:r>
            <a:r>
              <a:rPr lang="es-ES_tradnl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ITPyAJD</a:t>
            </a:r>
            <a:r>
              <a:rPr lang="es-ES_tradnl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Competencias normativas 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4" y="1515193"/>
            <a:ext cx="8322907" cy="2585323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b="1" dirty="0"/>
              <a:t>TPO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dirty="0"/>
              <a:t>Tipos de concesiones administrativas, transmisiones de bienes muebles e inmuebles, constitución y cesión de derechos reales sobre muebles e inmuebles, excepto derechos de garantía y arrendamiento de muebles e inmuebles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dirty="0"/>
              <a:t>Deducciones y bonificaciones de la cuota en relación a los actos </a:t>
            </a:r>
            <a:r>
              <a:rPr lang="es-ES" dirty="0" smtClean="0"/>
              <a:t>anteriores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410542" y="4408629"/>
            <a:ext cx="8322907" cy="133882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b="1" dirty="0" smtClean="0"/>
              <a:t>AJD</a:t>
            </a:r>
            <a:endParaRPr lang="es-ES" b="1" dirty="0"/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dirty="0"/>
              <a:t>Tipo de gravamen de los documentos notariales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dirty="0"/>
              <a:t>Deducciones y bonificaciones de la cuota en relación a estos documentos</a:t>
            </a:r>
          </a:p>
        </p:txBody>
      </p:sp>
    </p:spTree>
    <p:extLst>
      <p:ext uri="{BB962C8B-B14F-4D97-AF65-F5344CB8AC3E}">
        <p14:creationId xmlns:p14="http://schemas.microsoft.com/office/powerpoint/2010/main" val="238153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6" y="78748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novedades 2016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5" y="1412128"/>
            <a:ext cx="8322908" cy="296741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CB7F55"/>
                </a:solidFill>
              </a:rPr>
              <a:t>Aragón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Se sustituye el tipo fijo de TPO del 7% por una tarifa de tipos desde el 8 al 10%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Se incrementa del 2 al 3% el tipo reducido aplicable cuando pudiéndose renunciar a la exención en IVA de operaciones inmobiliarias, no se hace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Bonificaciones en TPO para adquisiciones de viviendas por familias numerosas, jóvenes o discapacitados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Tipo general de AJD: sube del 1 al 1,5%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Se aumenta del 1,5 al 2% el tipo incrementado de los documentos notariales en los que se formalizan transmisiones de inmuebles renunciando a la exención de IVA</a:t>
            </a:r>
            <a:endParaRPr lang="es-ES" sz="1400" dirty="0"/>
          </a:p>
        </p:txBody>
      </p:sp>
      <p:sp>
        <p:nvSpPr>
          <p:cNvPr id="6" name="Rectángulo 5"/>
          <p:cNvSpPr/>
          <p:nvPr/>
        </p:nvSpPr>
        <p:spPr>
          <a:xfrm>
            <a:off x="410546" y="4615493"/>
            <a:ext cx="8322908" cy="106182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BBC931"/>
                </a:solidFill>
              </a:rPr>
              <a:t>Illes Balears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La tarifa de TPO para transmisiones de inmuebles tiene tipos del 8 – 9 – 10 – 11%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>
                <a:sym typeface="Symbol" pitchFamily="18" charset="2"/>
              </a:rPr>
              <a:t>La transmisión de vehículos de gran cilindrada se grava al 8%</a:t>
            </a:r>
            <a:endParaRPr lang="es-ES" sz="1400" dirty="0"/>
          </a:p>
        </p:txBody>
      </p:sp>
      <p:sp>
        <p:nvSpPr>
          <p:cNvPr id="7" name="Rectángulo 6"/>
          <p:cNvSpPr/>
          <p:nvPr/>
        </p:nvSpPr>
        <p:spPr>
          <a:xfrm>
            <a:off x="410546" y="5913271"/>
            <a:ext cx="8322908" cy="438582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b="1" dirty="0" smtClean="0">
                <a:solidFill>
                  <a:srgbClr val="574ED2"/>
                </a:solidFill>
              </a:rPr>
              <a:t>Galicia: </a:t>
            </a:r>
            <a:r>
              <a:rPr lang="es-ES" sz="1500" dirty="0" smtClean="0"/>
              <a:t>deducción del 100% en determinadas transmisiones y agrupaciones de suelo rústico</a:t>
            </a:r>
            <a:r>
              <a:rPr lang="es-ES" sz="15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7410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Tendencias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5" y="1371742"/>
            <a:ext cx="8322908" cy="203132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/>
              <a:t>TPO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Tipos inferiores al 7%: Madrid y Navarra 6% y Canarias 6,5%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Tipo 7%: La Rioja y los territorios del País Vasco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En el resto de Comunidades son superiores al 7%: Castilla-La Mancha y Murcia el 8% y en Cataluña, Galicia y Comunidad Valenciana el 10%. En el resto de Comunidades se aplica una tarifa desde el 8 al 10 - 11%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10544" y="3256604"/>
            <a:ext cx="8322908" cy="203132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/>
              <a:t>AJD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Tipo 0,5% en País Vasco y Navarra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Tipo 0,75%: Canarias y Madrid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Tipo 1%: La Rioja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Las demás Comunidades tienen tipos superiores, siendo el más elevado del 1,5% en Andalucía, Aragón, Cantabria, Castilla y León, Cataluña, Galicia, Murcia y Comunidad Valenciana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5" y="5464631"/>
            <a:ext cx="8322908" cy="1028423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/>
              <a:t>Particularidades en ambas modalidades:</a:t>
            </a:r>
            <a:r>
              <a:rPr lang="es-ES" sz="1400" dirty="0" smtClean="0"/>
              <a:t> tipos reducidos para adquisición de inmuebles, documentación de préstamos hipotecarios y documentación de la adquisición de vivienda nueva si los sujetos pasivos son jóvenes, discapacitados o familias numerosas</a:t>
            </a:r>
            <a:endParaRPr lang="es-E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407536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Tributos propios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545" y="1352160"/>
            <a:ext cx="8322907" cy="452431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600" b="1" dirty="0" smtClean="0"/>
              <a:t>Competencia en esta materia de las CCAA:</a:t>
            </a:r>
          </a:p>
          <a:p>
            <a:pPr marL="742950" lvl="1" indent="-285750" algn="just">
              <a:lnSpc>
                <a:spcPct val="20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Facultad para establecer tributos propios según el artículo 133.2 de la CE</a:t>
            </a:r>
          </a:p>
          <a:p>
            <a:pPr marL="742950" lvl="1" indent="-285750" algn="just">
              <a:lnSpc>
                <a:spcPct val="200000"/>
              </a:lnSpc>
              <a:buFont typeface="Calibri" panose="020F0502020204030204" pitchFamily="34" charset="0"/>
              <a:buChar char="–"/>
            </a:pPr>
            <a:r>
              <a:rPr lang="es-ES" sz="1600" dirty="0" smtClean="0"/>
              <a:t>Límites a dicha facultad</a:t>
            </a:r>
          </a:p>
          <a:p>
            <a:pPr marL="1200150" lvl="2" indent="-2857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1600" dirty="0" smtClean="0"/>
              <a:t>No pueden establecer tributos sobre hechos ya gravados por las CCLL</a:t>
            </a:r>
          </a:p>
          <a:p>
            <a:pPr marL="1200150" lvl="2" indent="-2857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1600" dirty="0" smtClean="0"/>
              <a:t>No pueden establecer impuestos que recaigan sobre hechos imponibles  ya gravados por el Estado</a:t>
            </a:r>
          </a:p>
          <a:p>
            <a:pPr marL="1200150" lvl="2" indent="-2857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1600" dirty="0" smtClean="0"/>
              <a:t>No pueden gravar negocios, actos o hechos producidos en otra Comunidad</a:t>
            </a:r>
          </a:p>
          <a:p>
            <a:pPr marL="1200150" lvl="2" indent="-2857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1600" dirty="0" smtClean="0"/>
              <a:t>No pueden suponer un obstáculo para la libre circulación de personas, mercancías o servicios</a:t>
            </a:r>
          </a:p>
        </p:txBody>
      </p:sp>
    </p:spTree>
    <p:extLst>
      <p:ext uri="{BB962C8B-B14F-4D97-AF65-F5344CB8AC3E}">
        <p14:creationId xmlns:p14="http://schemas.microsoft.com/office/powerpoint/2010/main" val="34632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Tributos propios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10545" y="1239413"/>
            <a:ext cx="8322907" cy="409984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 anchor="ctr" anchorCtr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200" b="1" dirty="0" smtClean="0"/>
              <a:t>Impuestos propios vigentes en 2016</a:t>
            </a:r>
            <a:endParaRPr lang="es-ES" sz="1200" dirty="0" smtClean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112772"/>
              </p:ext>
            </p:extLst>
          </p:nvPr>
        </p:nvGraphicFramePr>
        <p:xfrm>
          <a:off x="410545" y="1693770"/>
          <a:ext cx="8322907" cy="50847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026037"/>
                <a:gridCol w="7296870"/>
              </a:tblGrid>
              <a:tr h="1433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CC AA</a:t>
                      </a:r>
                      <a:endParaRPr lang="es-ES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2090"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IMPUESTOS PROPIOS 2016</a:t>
                      </a:r>
                      <a:endParaRPr lang="es-ES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11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Andalucía</a:t>
                      </a:r>
                      <a:endParaRPr lang="es-E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tierras Infrautilizadas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depósito de residuos peligrosos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emisión de gases a la atmósfera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vertidos a las aguas litorales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depósito de residuos radiactivos (sin efectos desde el 1 de enero de 2013 por existencia del estatal)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los depósitos de clientes en las entidades de crédito (sin efectos desde el 1 de enero de 2013 por existencia del estatal)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las bolsas de plástico de un solo uso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Canon de mejora de infraestructuras hidráulicas de depuración de interés de la Comunidad Autónoma</a:t>
                      </a:r>
                      <a:endParaRPr lang="es-ES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Aragón</a:t>
                      </a:r>
                      <a:endParaRPr lang="es-E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la contaminación de las aguas (antes Canon de saneamiento)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medioambiental sobre la emisión de contaminantes a la atmósfera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medioambiental sobre las grandes áreas de venta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medioambiental sobre determinados usos y aprovechamientos del agua embalsada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medioambiental sobre las instalaciones de transporte de energía eléctrica de alta tensión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medioambiental sobre las instalaciones de transporte por cable </a:t>
                      </a:r>
                      <a:endParaRPr lang="es-ES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1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Asturias</a:t>
                      </a:r>
                      <a:endParaRPr lang="es-E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las afecciones ambientales del uso del agua (antes, Canon de saneamiento)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fincas o explotaciones agrarias infrautilizadas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el juego del bingo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grandes establecimientos comerciales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Recargo sobre el IAE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el desarrollo de determinadas actividades que inciden en el medio ambiente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depósitos en entidades de crédito (declarado insconstitucional)</a:t>
                      </a:r>
                      <a:endParaRPr lang="es-E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Baleares</a:t>
                      </a:r>
                      <a:endParaRPr lang="es-E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Canon de saneamiento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los Premios del juego del bingo</a:t>
                      </a:r>
                      <a:endParaRPr lang="es-E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Canarias</a:t>
                      </a:r>
                      <a:endParaRPr lang="es-E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Canon de vertido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especial sobre combustibles derivados del petróleo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el impacto medioambiental causado por determinadas actividades (sin efectos desde el 1 de enero de 2014)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el impacto medioambiental causado por  los grandes establecimientos comerciales (aplicación suspendida)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los depósitos de clientes de las entidades de crédito (sin efectos desde el 1 de enero de 2013)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las Labores del Tabaco</a:t>
                      </a:r>
                      <a:endParaRPr lang="es-E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3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Cantabria</a:t>
                      </a:r>
                      <a:endParaRPr lang="es-E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Canon del agua residual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Recargo sobre el IAE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el depósito de residuos en vertederos</a:t>
                      </a:r>
                      <a:endParaRPr lang="es-E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Castilla – La Mancha</a:t>
                      </a:r>
                      <a:endParaRPr lang="es-E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Impuesto sobre determinadas actividades que inciden en el medio ambiente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>
                          <a:effectLst/>
                        </a:rPr>
                        <a:t>Canon eólico</a:t>
                      </a:r>
                      <a:endParaRPr lang="es-E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Castilla - León </a:t>
                      </a:r>
                      <a:endParaRPr lang="es-ES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la afección medioambiental causada por determinados aprovechamientos del agua embalsada, por los parques eólicos y por las instalaciones de transporte de energía eléctrica de alta tensión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800" dirty="0">
                          <a:effectLst/>
                        </a:rPr>
                        <a:t>Impuesto sobre la eliminación de residuos en vertederos</a:t>
                      </a:r>
                      <a:endParaRPr lang="es-ES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183" marR="461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42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960644"/>
              </p:ext>
            </p:extLst>
          </p:nvPr>
        </p:nvGraphicFramePr>
        <p:xfrm>
          <a:off x="326570" y="667885"/>
          <a:ext cx="8546841" cy="6172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893545"/>
                <a:gridCol w="7653296"/>
              </a:tblGrid>
              <a:tr h="1888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Cataluña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del agua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sobre la deposición controlada de residuos municipales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sobre la deposición controlada de residuos industriales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sobre la deposición controlada de residuos de la construcción (suspendida su aplicación)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sobre la incineración de residuos municipales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Gravamen de protección civil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grandes establecimientos comerciales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las estancias en establecimientos turísticos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los depósitos en las entidades de crédito (declarado inconstitucional)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emisión de óxidos de nitrógeno a la atmósfera producida por la aviación comercial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emisión de gases y partículas a la atmósfera producida por la industria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producción de energía eléctrica de origen nuclear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provisión de contenidos por parte de prestadores de servicios de comunicaciones electrónicas y de fomento del sector audiovisual y la difusión de la cultura digital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las viviendas vacías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Extremadura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aprovechamientos cinegéticos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depósitos de las entidades de crédito (sin efectos por existencia del estatal)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instalaciones que inciden en el medio ambiente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eliminación de residuos en vertedero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de saneamiento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Galicia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de saneamiento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contaminación atmosférica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el daño medioambiental causado por determinados usos y aprovechamientos del agua embalsada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eólico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compensatorio ambiental minero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Madrid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Tarifa de depuración de aguas residuales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instalación de máquinas en establecimientos de hostelería autorizados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depósito de residuos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Recargo sobre el IAE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9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Murcia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de saneamiento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 Impuesto sobre los premios del juego del bingo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el almacenamiento o depósito de residuos en la Región de Murcia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vertidos a las aguas litorales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por emisiones de gases contaminantes a la atmósfera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Recargo sobre el IAE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La Rioja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Canon de saneamiento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Recargo sobre el IAE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los grandes establecimientos comerciales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el impacto visual producido por los elementos de suministro de energía eléctrica y elementos fijos de redes de comunicaciones telefónicas o telemáticas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>
                          <a:effectLst/>
                        </a:rPr>
                        <a:t>Impuesto sobre la eliminación de residuos en vertederos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C. Valenciana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 dirty="0">
                          <a:effectLst/>
                        </a:rPr>
                        <a:t>Canon de saneamiento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 dirty="0">
                          <a:effectLst/>
                        </a:rPr>
                        <a:t>Impuesto sobre actividades que inciden en el medio ambiente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 dirty="0">
                          <a:effectLst/>
                        </a:rPr>
                        <a:t>Impuesto sobre la eliminación de residuos en vertederos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800"/>
                        <a:buFont typeface="Symbol" panose="05050102010706020507" pitchFamily="18" charset="2"/>
                        <a:buChar char=""/>
                        <a:tabLst>
                          <a:tab pos="212090" algn="l"/>
                        </a:tabLst>
                      </a:pPr>
                      <a:r>
                        <a:rPr lang="es-ES" sz="900" dirty="0">
                          <a:effectLst/>
                        </a:rPr>
                        <a:t>Impuesto sobre los depósitos de las entidades de crédito </a:t>
                      </a:r>
                      <a:endParaRPr lang="es-E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9" marR="4351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97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5" y="806344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Tributos propios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0544" y="1277515"/>
            <a:ext cx="8322907" cy="199791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/>
              <a:t>Recaudación: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Dificultad para obtener datos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En 2014 se recaudan 2.069 millones de Impuestos propios, sobre un total de 85.961 millones de ingresos tributarios, que supone un 2,4%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No obstante, la recaudación por Impuestos propios supera a la del IP y a la de la modalidad de AJD del </a:t>
            </a:r>
            <a:r>
              <a:rPr lang="es-ES" sz="1400" dirty="0" err="1" smtClean="0"/>
              <a:t>ITPyAJD</a:t>
            </a:r>
            <a:r>
              <a:rPr lang="es-ES" sz="1400" dirty="0" smtClean="0"/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10545" y="3357909"/>
            <a:ext cx="8322907" cy="3323987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/>
              <a:t>Conflictividad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es-ES" sz="1400" dirty="0" smtClean="0"/>
              <a:t>Impuesto sobre los Depósitos en las Entidades de Crédito se crea por norma estatal (ley 16/2012, de 27 de diciembre)</a:t>
            </a:r>
          </a:p>
          <a:p>
            <a:pPr marL="1200150" lvl="2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1400" dirty="0" smtClean="0"/>
              <a:t>Comunidades a compensar: Andalucía y Canarias</a:t>
            </a:r>
          </a:p>
          <a:p>
            <a:pPr marL="1200150" lvl="2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1400" dirty="0" smtClean="0"/>
              <a:t>Otras CC.AA: Asturias, Cataluña y Comunidad Valenciana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es-ES" sz="1400" dirty="0" smtClean="0"/>
              <a:t>Impuesto sobre el valor de la producción de energía eléctrica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es-ES" sz="1400" dirty="0" smtClean="0"/>
              <a:t>Impuesto sobre la producción del combustible nuclear gastado y residuos radiactivos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es-ES" sz="1400" dirty="0" smtClean="0"/>
              <a:t>Canon para la utilización de las aguas continentales para la producción de energía eléctrica</a:t>
            </a:r>
          </a:p>
          <a:p>
            <a:pPr marL="742950" lvl="1" indent="-285750" algn="just">
              <a:lnSpc>
                <a:spcPct val="150000"/>
              </a:lnSpc>
              <a:buFont typeface="Calibri" panose="020F0502020204030204" pitchFamily="34" charset="0"/>
              <a:buChar char="‒"/>
            </a:pPr>
            <a:r>
              <a:rPr lang="es-ES" sz="1400" dirty="0" smtClean="0"/>
              <a:t>Impuesto sobre grandes establecimientos comerciales: la Comisión Europea considera que constituye una ayuda estatal ilegal</a:t>
            </a:r>
          </a:p>
        </p:txBody>
      </p:sp>
    </p:spTree>
    <p:extLst>
      <p:ext uri="{BB962C8B-B14F-4D97-AF65-F5344CB8AC3E}">
        <p14:creationId xmlns:p14="http://schemas.microsoft.com/office/powerpoint/2010/main" val="12516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" y="1035557"/>
            <a:ext cx="901337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300" dirty="0">
                <a:latin typeface="+mj-lt"/>
                <a:ea typeface="Times New Roman" panose="02020603050405020304" pitchFamily="18" charset="0"/>
              </a:rPr>
              <a:t>Para realizar una sencilla comparativa de la tributación en este Impuesto por Comunidades, hemos partido de un contribuyente soltero y sin hijos con edad inferior a 65 años y sin discapacidad ni ninguna otra circunstancia personal que pudiera darle derecho a deducción estatal o </a:t>
            </a:r>
            <a:r>
              <a:rPr lang="es-ES" sz="1300" dirty="0" smtClean="0">
                <a:latin typeface="+mj-lt"/>
                <a:ea typeface="Times New Roman" panose="02020603050405020304" pitchFamily="18" charset="0"/>
              </a:rPr>
              <a:t>autonómica</a:t>
            </a:r>
            <a:endParaRPr lang="es-ES" sz="1300" b="1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s-ES" sz="400" b="1" dirty="0">
              <a:latin typeface="+mj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300" dirty="0">
                <a:latin typeface="+mj-lt"/>
                <a:ea typeface="Times New Roman" panose="02020603050405020304" pitchFamily="18" charset="0"/>
              </a:rPr>
              <a:t>Dicho contribuyente no obtiene renta alguna diferente a la que proviene del trabajo personal, cuyo único gasto es el de la seguridad social, y se le aplica la correspondiente reducción por rentas del </a:t>
            </a:r>
            <a:r>
              <a:rPr lang="es-ES" sz="1300" dirty="0" smtClean="0">
                <a:latin typeface="+mj-lt"/>
                <a:ea typeface="Times New Roman" panose="02020603050405020304" pitchFamily="18" charset="0"/>
              </a:rPr>
              <a:t>trabajo</a:t>
            </a:r>
            <a:endParaRPr lang="es-ES" sz="13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162546"/>
              </p:ext>
            </p:extLst>
          </p:nvPr>
        </p:nvGraphicFramePr>
        <p:xfrm>
          <a:off x="209941" y="2231239"/>
          <a:ext cx="8593490" cy="415255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91173"/>
                <a:gridCol w="504241"/>
                <a:gridCol w="556863"/>
                <a:gridCol w="556863"/>
                <a:gridCol w="556863"/>
                <a:gridCol w="556863"/>
                <a:gridCol w="556863"/>
                <a:gridCol w="556863"/>
                <a:gridCol w="609483"/>
                <a:gridCol w="609483"/>
                <a:gridCol w="609483"/>
                <a:gridCol w="609483"/>
                <a:gridCol w="609483"/>
                <a:gridCol w="609483"/>
              </a:tblGrid>
              <a:tr h="258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Rentas brutas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9.500,00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16.000,00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45.000,00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70.000,00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110.000,00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160.000,00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220.000,00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300.000,00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400.000,00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600.000,00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ANDALUCÍA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1.473,66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2.372,70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4.974,00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9.697,80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19.566,91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37.966,91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61.671,40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90.471,40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128.871,40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176.871,40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272.871,40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ARAGÓN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1.476,33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2.394,10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5.042,23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9.745,55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19.686,28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37.814,66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61.093,03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89.593,03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127.593,03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175.093,03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270.093,03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ASTURIAS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1.473,66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2.372,70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4.964,90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9.563,20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19.376,72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37.709,60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61.459,60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90.160,72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128.560,72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176.560,72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272.560,72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ILLES BALEARS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1.492,95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2.382,63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5.026,51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9.712,74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19.242,60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37.063,53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60.165,78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88.468,03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126.468,03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173.968,03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268.968,03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ISLAS CANARIAS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1.439,16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2.338,20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4.930,40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9.528,70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19.578,57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38.054,70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61.304,70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89.204,70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126.404,70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172.904,70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265.904,70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CANTABRIA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1.439,16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2.338,20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4.939,50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9.572,17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19.484,65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38.436,90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62.436,90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91.236,90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129.636,90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177.636,90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273.636,90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CASTILLA Y LEÓN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1.439,16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2.338,20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4.880,55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9.380,17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19.193,69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36.793,69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58.793,69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85.193,69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120.393,69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164.393,69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252.393,69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CASTILLA-LA </a:t>
                      </a: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MANCHA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1.439,16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2.338,20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4.939,50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9.530,17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19.198,16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37.198,16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59.698,16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86.698,16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122.698,16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167.698,16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257.698,16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CATALUÑA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1.611,66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2.510,70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5.102,90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9.701,20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19.514,72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37.114,72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59.819,21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88.223,70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126.623,70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174.623,70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270.623,70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EXTREMADURA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1.510,83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2.428,60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5.095,68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9.923,42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20.039,16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38.594,40</a:t>
                      </a:r>
                    </a:p>
                  </a:txBody>
                  <a:tcPr marL="38764" marR="3876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62.269,53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90.769,53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128.769,53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176.269,53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271.269,53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GALICIA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1.437,83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2.327,50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4.949,61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9.698,30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19.614,29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37.614,29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60.114,29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87.114,29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123.114,29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168.114,29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258.114,29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MADRID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1.434,89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2.303,96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4.829,64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9.336,25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19.011,58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36.411,58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58.161,58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84.261,58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119.061,58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162.561,58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249.561,58</a:t>
                      </a:r>
                    </a:p>
                  </a:txBody>
                  <a:tcPr marL="38764" marR="38764" marT="0" marB="0" anchor="ctr">
                    <a:solidFill>
                      <a:srgbClr val="00B050"/>
                    </a:solidFill>
                  </a:tcPr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REGIÓN DE MURCIA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1.476,33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2.394,10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5.042,23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9.776,67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19.694,66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38.094,66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61.094,66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88.694,66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125.494,66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171.494,66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263.494,66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LA RIOJA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1.439,16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2.338,20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4.939,50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9.555,30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19.424,41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37.824,41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61.528,90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90.328,90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128.728,90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176.728,90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272.728,90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  <a:tr h="258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C. VALENCIANA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1.604,23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2.499,52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5.084,04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9.673,20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19.477,77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37.069,77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59.412,02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86.802,26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123.586,26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169.566,26</a:t>
                      </a:r>
                      <a:endParaRPr lang="es-ES" sz="105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261.526,26</a:t>
                      </a:r>
                      <a:endParaRPr lang="es-E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4" marR="38764" marT="0" marB="0" anchor="ctr"/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242598" y="758558"/>
            <a:ext cx="8593489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200" b="1" dirty="0" smtClean="0">
                <a:latin typeface="+mj-lt"/>
                <a:ea typeface="Times New Roman" panose="02020603050405020304" pitchFamily="18" charset="0"/>
              </a:rPr>
              <a:t>EJEMPLO IMPUESTO SOBRE LA RENTA DE LAS PERSONAS FÍSICAS</a:t>
            </a:r>
            <a:endParaRPr lang="es-ES" sz="12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085652"/>
              </p:ext>
            </p:extLst>
          </p:nvPr>
        </p:nvGraphicFramePr>
        <p:xfrm>
          <a:off x="242598" y="6389057"/>
          <a:ext cx="6049626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5841346"/>
              </a:tblGrid>
              <a:tr h="16282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CC.AA donde más se paga</a:t>
                      </a:r>
                      <a:endParaRPr lang="es-ES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162828">
                <a:tc>
                  <a:txBody>
                    <a:bodyPr/>
                    <a:lstStyle/>
                    <a:p>
                      <a:endParaRPr lang="es-ES" sz="400" dirty="0">
                        <a:solidFill>
                          <a:srgbClr val="0F9D45"/>
                        </a:solidFill>
                      </a:endParaRPr>
                    </a:p>
                  </a:txBody>
                  <a:tcPr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solidFill>
                            <a:schemeClr val="tx1"/>
                          </a:solidFill>
                        </a:rPr>
                        <a:t>CC.AA donde</a:t>
                      </a:r>
                      <a:r>
                        <a:rPr lang="es-ES" sz="800" baseline="0" dirty="0" smtClean="0">
                          <a:solidFill>
                            <a:schemeClr val="tx1"/>
                          </a:solidFill>
                        </a:rPr>
                        <a:t> menos se paga</a:t>
                      </a:r>
                      <a:endParaRPr lang="es-E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83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3" y="1129978"/>
            <a:ext cx="4245193" cy="307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18" y="3163078"/>
            <a:ext cx="4433369" cy="335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cto 5"/>
          <p:cNvCxnSpPr/>
          <p:nvPr/>
        </p:nvCxnSpPr>
        <p:spPr>
          <a:xfrm>
            <a:off x="417896" y="5738014"/>
            <a:ext cx="28073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770023" y="5599515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15725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12" y="3237722"/>
            <a:ext cx="4296843" cy="318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314" y="1042696"/>
            <a:ext cx="4365715" cy="336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/>
          <p:cNvCxnSpPr/>
          <p:nvPr/>
        </p:nvCxnSpPr>
        <p:spPr>
          <a:xfrm>
            <a:off x="5359667" y="6198669"/>
            <a:ext cx="28073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5727033" y="6060169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50826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2596" y="890233"/>
            <a:ext cx="859349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DIFERENCIAS EN 2016 DE LA TRIBUTACIÓN FINAL DE RENTAS BRUTAS DEL TRABAJO Y EL IMPORTE RETENIDO PARA CONTRIBUYENTES SOLTEROS SIN HIJOS</a:t>
            </a:r>
            <a:endParaRPr lang="es-ES" sz="12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990321"/>
              </p:ext>
            </p:extLst>
          </p:nvPr>
        </p:nvGraphicFramePr>
        <p:xfrm>
          <a:off x="242596" y="1460160"/>
          <a:ext cx="4152122" cy="259080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592499"/>
                <a:gridCol w="998133"/>
                <a:gridCol w="777063"/>
                <a:gridCol w="784427"/>
              </a:tblGrid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16.000,00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Diferencia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1.611,66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173,26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</a:t>
                      </a:r>
                      <a:r>
                        <a:rPr lang="es-ES" sz="900" baseline="0" dirty="0" smtClean="0">
                          <a:effectLst/>
                        </a:rPr>
                        <a:t> </a:t>
                      </a:r>
                      <a:r>
                        <a:rPr lang="es-ES" sz="900" dirty="0" smtClean="0">
                          <a:effectLst/>
                        </a:rPr>
                        <a:t>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1.604,23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165,83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EXTREMADURA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1.510,83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72,43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1.492,95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1.438,40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54,55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1.476,33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37,93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REGIÓN DE MURCIA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1.476,33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37,93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1.473,66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35,26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PRINCIPADO DE ASTURIAS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1.473,66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35,26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1.439,16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1.438,40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0,76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1.439,16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0,76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1.439,16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0,76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1.439,16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0,76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1.439,16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0,76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1.437,83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-0,58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1.434,89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1.438,40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-3,51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033583"/>
              </p:ext>
            </p:extLst>
          </p:nvPr>
        </p:nvGraphicFramePr>
        <p:xfrm>
          <a:off x="4599992" y="1457895"/>
          <a:ext cx="4236097" cy="259080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80938"/>
                <a:gridCol w="1053565"/>
                <a:gridCol w="746495"/>
                <a:gridCol w="755099"/>
              </a:tblGrid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20.000,00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Diferencia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2.510,70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172,70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 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2.499,52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161,52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EXTREMADURA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2.428,60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90,60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2.394,10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56,10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REGIÓN DE MURCIA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2.394,10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56,10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2.382,63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44,63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2.372,70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37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PRINCIPADO DE ASTURIAS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2.372,70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34,70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CASTILLA Y LEÓN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2.327,50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-10,50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2.303,96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2.338,00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-34,04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028763"/>
              </p:ext>
            </p:extLst>
          </p:nvPr>
        </p:nvGraphicFramePr>
        <p:xfrm>
          <a:off x="242596" y="4175914"/>
          <a:ext cx="4152122" cy="259158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47616"/>
                <a:gridCol w="1032679"/>
                <a:gridCol w="731697"/>
                <a:gridCol w="740130"/>
              </a:tblGrid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30.000,00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3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Diferencia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5.102,90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164,90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EXTREMADURA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5.095,68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4.938,00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157,68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 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5.084,04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146,04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5.042,23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104,23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REGIÓN DE MURCIA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5.042,23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104,23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5.026,51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88,51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4.974,00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PRINCIPADO DE ASTURIAS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4.964,90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26,90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4.949,61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4.939,50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4.939,50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4.939,50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4.930,40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-7,60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4.880,55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-57,45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4.829,64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4.938,00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-108,36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55388"/>
              </p:ext>
            </p:extLst>
          </p:nvPr>
        </p:nvGraphicFramePr>
        <p:xfrm>
          <a:off x="4599992" y="4175914"/>
          <a:ext cx="4236097" cy="2591577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80938"/>
                <a:gridCol w="1053565"/>
                <a:gridCol w="746495"/>
                <a:gridCol w="755099"/>
              </a:tblGrid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45.000,00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3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Diferencia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EXTREMADURA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9.923,42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396,92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REGIÓN DE MURCIA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9.776,67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250,17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9.745,55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219,05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9.712,74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186,24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CATALUÑA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9.701,20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174,70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9.698,30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171,80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9.697,80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171,30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 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9.673,20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146,70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9.572,17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45,67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PRINCIPADO DE ASTURIAS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9.563,20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9.555,30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28,80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9.530,17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3,67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9.528,70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2,20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9.380,17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-146,33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9.336,25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9.526,50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-190,25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9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318646"/>
              </p:ext>
            </p:extLst>
          </p:nvPr>
        </p:nvGraphicFramePr>
        <p:xfrm>
          <a:off x="242595" y="1287624"/>
          <a:ext cx="4161453" cy="259298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51317"/>
                <a:gridCol w="1035001"/>
                <a:gridCol w="733341"/>
                <a:gridCol w="741794"/>
              </a:tblGrid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70.000,00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45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Diferencia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EXTREMADURA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20.039,16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845,16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REGIÓN DE MURCIA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19.694,66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500,66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19.686,28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492,28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19.614,29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420,29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19.578,57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384,57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19.566,91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372,91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19.514,72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320,72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19.484,65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290,65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 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19.477,77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283,77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19.424,41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230,41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28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PRINCIPADO DE ASTURIAS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19.376,72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182,72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19.242,60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48,60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19.198,16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CASTILLA Y LEÓN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19.193,69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-0,31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47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19.011,58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19.194,00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-182,42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537443"/>
              </p:ext>
            </p:extLst>
          </p:nvPr>
        </p:nvGraphicFramePr>
        <p:xfrm>
          <a:off x="4590661" y="1282525"/>
          <a:ext cx="4327649" cy="2598085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717267"/>
                <a:gridCol w="1076335"/>
                <a:gridCol w="762629"/>
                <a:gridCol w="771418"/>
              </a:tblGrid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110.000,00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9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Diferencia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EXTREMADURA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38.594,40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1.403,40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38.436,90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1.245,90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REGIÓN DE MURCIA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38.094,66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903,66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38.054,70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863,70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37.966,91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775,91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37.824,41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633,41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37.814,66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623,66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PRINCIPADO DE ASTURIAS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37.709,60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518,60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GALICIA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37.614,29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423,29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37.198,16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7,16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37.114,72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-76,28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 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37.069,77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-121,23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37.063,53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-127,47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36.793,69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-397,31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2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36.411,58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37.191,00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-779,42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351279"/>
              </p:ext>
            </p:extLst>
          </p:nvPr>
        </p:nvGraphicFramePr>
        <p:xfrm>
          <a:off x="242596" y="4049478"/>
          <a:ext cx="4161452" cy="269601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51318"/>
                <a:gridCol w="1035000"/>
                <a:gridCol w="733341"/>
                <a:gridCol w="741793"/>
              </a:tblGrid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160.000,00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Diferencia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62.436,90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2.740,90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EXTREMADURA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62.269,53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2.573,53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61.671,40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1.975,40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61.528,90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1.832,90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PRINCIPADO DE ASTURIAS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61.459,60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1.763,60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61.304,70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1.608,70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REGIÓN DE MURCIA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61.094,66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1.398,66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61.093,03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1.397,03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60.165,78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469,78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60.114,29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418,29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CATALUÑA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59.819,21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123,21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59.698,16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 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59.412,02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-283,98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58.793,69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-902,31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5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58.161,58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59.696,00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-1.534,42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720274"/>
              </p:ext>
            </p:extLst>
          </p:nvPr>
        </p:nvGraphicFramePr>
        <p:xfrm>
          <a:off x="4590661" y="4049485"/>
          <a:ext cx="4327649" cy="2696015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717267"/>
                <a:gridCol w="1076335"/>
                <a:gridCol w="762629"/>
                <a:gridCol w="771418"/>
              </a:tblGrid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Rentas brutas (€)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220.000,00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6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CC.AA.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Impuesto final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Retención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Diferencia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CANTABRIA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91.236,90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4.556,90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EXTREMADURA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90.769,53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4.089,53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ANDALUCÍA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90.471,40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3.791,40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LA RIOJA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90.328,90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3.648,90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PRINCIPADO DE ASTURIAS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90.160,72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86.680,00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3.480,72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ARAGÓN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89.593,03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2.913,03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ISLAS CANARIAS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89.204,70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2.524,70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REGIÓN DE MURCIA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88.694,66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2.014,66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ILLES BALEARS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88.468,03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1.788,03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CATALUÑA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88.223,70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1.543,70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GALICIA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87.114,29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434,29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C.</a:t>
                      </a:r>
                      <a:r>
                        <a:rPr lang="es-ES" sz="900" baseline="0" dirty="0" smtClean="0">
                          <a:effectLst/>
                        </a:rPr>
                        <a:t> </a:t>
                      </a:r>
                      <a:r>
                        <a:rPr lang="es-ES" sz="900" dirty="0" smtClean="0">
                          <a:effectLst/>
                        </a:rPr>
                        <a:t>VALENCIANA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86.802,26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122,26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CASTILLA-LA </a:t>
                      </a:r>
                      <a:r>
                        <a:rPr lang="es-ES" sz="900" dirty="0">
                          <a:effectLst/>
                        </a:rPr>
                        <a:t>MANCHA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86.698,16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18,16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CASTILLA Y LEÓN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85.193,69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-1.486,31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581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MADRID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84.261,58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86.680,00</a:t>
                      </a:r>
                      <a:endParaRPr lang="es-E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-2.418,42</a:t>
                      </a:r>
                      <a:endParaRPr lang="es-E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20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18253" y="797340"/>
            <a:ext cx="743649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EL PATRIMONIO 2016</a:t>
            </a:r>
            <a:endParaRPr lang="es-ES" sz="11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18253" y="1074339"/>
            <a:ext cx="74364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400" dirty="0">
                <a:latin typeface="+mj-lt"/>
                <a:ea typeface="Times New Roman" panose="02020603050405020304" pitchFamily="18" charset="0"/>
              </a:rPr>
              <a:t>Contribuyentes con diferentes patrimonios en cuyos importes ya no se tienen en cuenta los 300.000€ exentos de la vivienda habitual. El contribuyente no tiene ningún tipo de discapacidad.</a:t>
            </a:r>
            <a:endParaRPr lang="es-ES" sz="40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330624"/>
              </p:ext>
            </p:extLst>
          </p:nvPr>
        </p:nvGraphicFramePr>
        <p:xfrm>
          <a:off x="1418251" y="1753471"/>
          <a:ext cx="6670712" cy="4525343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072196"/>
                <a:gridCol w="1367181"/>
                <a:gridCol w="1554299"/>
                <a:gridCol w="1677036"/>
              </a:tblGrid>
              <a:tr h="314144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CC.AA</a:t>
                      </a:r>
                      <a:endParaRPr lang="es-E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800.000,00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4.000.000,00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15.000.000,00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ANDALUCÍA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240,00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44.214,82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331.444,05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ARAGÓN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1.164,37</a:t>
                      </a: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41.646,37</a:t>
                      </a:r>
                      <a:endParaRPr lang="es-ES" sz="1400" dirty="0">
                        <a:effectLst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281.270,39</a:t>
                      </a:r>
                      <a:endParaRPr lang="es-ES" sz="1400" dirty="0">
                        <a:effectLst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8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PRINCIPADO DE ASTURIAS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220,00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41.729,48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322.825,52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ILLES BALEARS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280,00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49.997,54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375.790,74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ISLAS CANARIAS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200,00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36.546,37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273.770,39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CANTABRIA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200,00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36.546,37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273.770,39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CASTILLA Y LEÓN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200,00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36.546,37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273.770,39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CASTILLA-LA </a:t>
                      </a:r>
                      <a:r>
                        <a:rPr lang="es-ES" sz="1400" dirty="0">
                          <a:effectLst/>
                        </a:rPr>
                        <a:t>MANCHA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200,00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36.546,37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273.770,39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CATALUÑA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769,51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41.943,70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297.463,93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EXTREMADURA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300,00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54.819,56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410.655,60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GALICIA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240,00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44.214,82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331.444,05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MADRID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REGIÓN DE MURCIA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240,00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43.855,64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328.524,47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LA RIOJA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100,00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18.273,18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136.885,19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280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C. VALENCIANA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539,44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47.646,32</a:t>
                      </a:r>
                      <a:endParaRPr lang="es-E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344.626,35</a:t>
                      </a:r>
                      <a:endParaRPr lang="es-E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510583"/>
              </p:ext>
            </p:extLst>
          </p:nvPr>
        </p:nvGraphicFramePr>
        <p:xfrm>
          <a:off x="1418251" y="6357725"/>
          <a:ext cx="188333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1675057"/>
              </a:tblGrid>
              <a:tr h="149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CC.AA donde más se paga</a:t>
                      </a:r>
                      <a:endParaRPr lang="es-ES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192070">
                <a:tc>
                  <a:txBody>
                    <a:bodyPr/>
                    <a:lstStyle/>
                    <a:p>
                      <a:endParaRPr lang="es-ES" sz="400" dirty="0">
                        <a:solidFill>
                          <a:srgbClr val="0F9D45"/>
                        </a:solidFill>
                      </a:endParaRPr>
                    </a:p>
                  </a:txBody>
                  <a:tcPr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solidFill>
                            <a:schemeClr val="tx1"/>
                          </a:solidFill>
                        </a:rPr>
                        <a:t>CC.AA donde</a:t>
                      </a:r>
                      <a:r>
                        <a:rPr lang="es-ES" sz="800" baseline="0" dirty="0" smtClean="0">
                          <a:solidFill>
                            <a:schemeClr val="tx1"/>
                          </a:solidFill>
                        </a:rPr>
                        <a:t> menos se paga</a:t>
                      </a:r>
                      <a:endParaRPr lang="es-E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15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2595" y="902414"/>
            <a:ext cx="8612156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EL PATRIMONIO 2016</a:t>
            </a:r>
            <a:endParaRPr lang="es-ES" sz="1100" dirty="0"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468894"/>
              </p:ext>
            </p:extLst>
          </p:nvPr>
        </p:nvGraphicFramePr>
        <p:xfrm>
          <a:off x="69833" y="1228787"/>
          <a:ext cx="4352877" cy="2643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860223"/>
              </p:ext>
            </p:extLst>
          </p:nvPr>
        </p:nvGraphicFramePr>
        <p:xfrm>
          <a:off x="4572000" y="2425959"/>
          <a:ext cx="4562281" cy="3041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0031891"/>
              </p:ext>
            </p:extLst>
          </p:nvPr>
        </p:nvGraphicFramePr>
        <p:xfrm>
          <a:off x="69833" y="3921579"/>
          <a:ext cx="4450605" cy="2917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7" name="Conector recto 6"/>
          <p:cNvCxnSpPr/>
          <p:nvPr/>
        </p:nvCxnSpPr>
        <p:spPr>
          <a:xfrm>
            <a:off x="664143" y="2733573"/>
            <a:ext cx="361909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5235652" y="3415363"/>
            <a:ext cx="377359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803611" y="4896048"/>
            <a:ext cx="361909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5359667" y="6337168"/>
            <a:ext cx="28073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5727033" y="6198668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2348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54563" y="757484"/>
            <a:ext cx="850018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SUCESIONES 2016</a:t>
            </a:r>
            <a:endParaRPr lang="es-ES" sz="12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2596" y="1104658"/>
            <a:ext cx="8612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1200" dirty="0">
                <a:latin typeface="+mj-lt"/>
                <a:ea typeface="Times New Roman" panose="02020603050405020304" pitchFamily="18" charset="0"/>
              </a:rPr>
              <a:t>Soltero de 30 años hereda bienes de su padre por un valor de 800.000€, de los que 200.000€ corresponden a la vivienda del fallecido</a:t>
            </a:r>
            <a:endParaRPr lang="es-ES" sz="36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34241"/>
              </p:ext>
            </p:extLst>
          </p:nvPr>
        </p:nvGraphicFramePr>
        <p:xfrm>
          <a:off x="490384" y="1473481"/>
          <a:ext cx="8228545" cy="467742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13965"/>
                <a:gridCol w="559940"/>
                <a:gridCol w="559940"/>
                <a:gridCol w="626615"/>
                <a:gridCol w="875853"/>
                <a:gridCol w="559940"/>
                <a:gridCol w="566290"/>
                <a:gridCol w="693290"/>
                <a:gridCol w="636140"/>
                <a:gridCol w="404365"/>
                <a:gridCol w="559940"/>
                <a:gridCol w="612327"/>
                <a:gridCol w="559940"/>
              </a:tblGrid>
              <a:tr h="24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REDUCCIONES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5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Vivienda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Resto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B. Imponible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% vivienda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vivienda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parentesco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propia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B. Liquidable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Tipo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C. Íntegra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Bonificación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C. Líquida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ANDALUCÍA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99,99%, Lim E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122.606,47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15.956,87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661.436,66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31,75%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164.049,35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164.049,35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ASTURIAS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96%. Lim E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122.606,47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15.956,87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661.436,66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31,25%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162.618,96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162.618,96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EXTREMADURA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97%. Lim E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122.606,47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15.956,87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661.436,66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158.796,17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158.796,17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ARAGÓN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99%. Lim 125.000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125.000,00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15.956,87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9.043,13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650.000,00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155.393,76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155.393,76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CASTILLA Y LEÓN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122.606,47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190.000,00 (*)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427.393,53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89.168,34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89.168,34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REGIÓN DE MURCIA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122.606,47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15.956,87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661.436,66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31,75%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164.049,35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82.024,68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82.024,68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effectLst/>
                        </a:rPr>
                        <a:t>C. VALENCIANA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95%. Lím 150.000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550.000,00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126.387,52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94.790,64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31.596,88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</a:rPr>
                        <a:t>GALICIA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600.000,00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97%. Lim 600.000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194.000,00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400.000,00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206.000,00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9,00%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15.040,00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15.040,00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</a:rPr>
                        <a:t>CATALUÑA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95%. Lim 500.000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190.000,00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510.000,00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24,00%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83.400,00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73.603,11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9.796,89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effectLst/>
                        </a:rPr>
                        <a:t>CASTILLA-LA </a:t>
                      </a:r>
                      <a:r>
                        <a:rPr lang="es-ES" sz="800" b="1" dirty="0">
                          <a:effectLst/>
                        </a:rPr>
                        <a:t>MANCHA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122.606,47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15.956,87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661.436,66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158.796,17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150.856,36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7.939,81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</a:rPr>
                        <a:t>ILLES BALEARS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100%. Lim 180.000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180.000,00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25.000,00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595.000,00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1,00%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5.950,00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5.950,00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</a:rPr>
                        <a:t>LA RIOJA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600.000,00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122.606,47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19.956,87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657.436,66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157.606,17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154.454,04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3.152,12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</a:rPr>
                        <a:t>MADRID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600.000,00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800.000,00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95%. Lim 123.000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123.000,00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16.000,00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661.000,00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158.603,61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157.017,58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1.586,04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</a:rPr>
                        <a:t>CANTABRIA</a:t>
                      </a:r>
                      <a:endParaRPr lang="es-E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600.000,00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800.000,00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99,00%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198.000,00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552.000,00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29,75%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126.238,76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124.976,37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1.262,39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2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</a:rPr>
                        <a:t>ISLAS CANARIAS</a:t>
                      </a:r>
                      <a:endParaRPr lang="es-E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600.000,00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800.000,00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99%. </a:t>
                      </a:r>
                      <a:r>
                        <a:rPr lang="es-ES" sz="800" dirty="0" err="1">
                          <a:effectLst/>
                        </a:rPr>
                        <a:t>Lim</a:t>
                      </a:r>
                      <a:r>
                        <a:rPr lang="es-ES" sz="800" dirty="0">
                          <a:effectLst/>
                        </a:rPr>
                        <a:t> 200.000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198.000,00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23.125,00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 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578.875,00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29,75%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134.234,07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134.099,84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134,23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670" marR="386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D45"/>
                    </a:solidFill>
                  </a:tcPr>
                </a:tc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490384" y="616550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(*) Esta reducción se aplica a los hechos imponibles producidos a partir del 1 de julio de 2016.</a:t>
            </a:r>
            <a:endParaRPr lang="es-ES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ES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ES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ES" sz="800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63163"/>
              </p:ext>
            </p:extLst>
          </p:nvPr>
        </p:nvGraphicFramePr>
        <p:xfrm>
          <a:off x="590478" y="6396334"/>
          <a:ext cx="188333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1675057"/>
              </a:tblGrid>
              <a:tr h="149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CC.AA donde más se paga</a:t>
                      </a:r>
                      <a:endParaRPr lang="es-ES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192070">
                <a:tc>
                  <a:txBody>
                    <a:bodyPr/>
                    <a:lstStyle/>
                    <a:p>
                      <a:endParaRPr lang="es-ES" sz="300" dirty="0">
                        <a:solidFill>
                          <a:srgbClr val="0F9D45"/>
                        </a:solidFill>
                      </a:endParaRPr>
                    </a:p>
                  </a:txBody>
                  <a:tcPr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solidFill>
                            <a:schemeClr val="tx1"/>
                          </a:solidFill>
                        </a:rPr>
                        <a:t>CC.AA donde</a:t>
                      </a:r>
                      <a:r>
                        <a:rPr lang="es-ES" sz="800" baseline="0" dirty="0" smtClean="0">
                          <a:solidFill>
                            <a:schemeClr val="tx1"/>
                          </a:solidFill>
                        </a:rPr>
                        <a:t> menos se paga</a:t>
                      </a:r>
                      <a:endParaRPr lang="es-E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1" name="Conector recto 10"/>
          <p:cNvCxnSpPr/>
          <p:nvPr/>
        </p:nvCxnSpPr>
        <p:spPr>
          <a:xfrm flipV="1">
            <a:off x="5938787" y="1473482"/>
            <a:ext cx="0" cy="23019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0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18253" y="951788"/>
            <a:ext cx="743649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200" b="1">
                <a:latin typeface="+mj-lt"/>
                <a:ea typeface="Times New Roman" panose="02020603050405020304" pitchFamily="18" charset="0"/>
              </a:rPr>
              <a:t>EJEMPLO IMPUESTO SOBRE SUCESIONES 2016</a:t>
            </a:r>
            <a:endParaRPr lang="es-ES" sz="1200" b="1" dirty="0"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872798"/>
              </p:ext>
            </p:extLst>
          </p:nvPr>
        </p:nvGraphicFramePr>
        <p:xfrm>
          <a:off x="1418252" y="1531350"/>
          <a:ext cx="7436499" cy="4920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ector recto 4"/>
          <p:cNvCxnSpPr/>
          <p:nvPr/>
        </p:nvCxnSpPr>
        <p:spPr>
          <a:xfrm>
            <a:off x="2261937" y="2396689"/>
            <a:ext cx="6592814" cy="2406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816543" y="6471922"/>
            <a:ext cx="28073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1164658" y="6333423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82107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2596" y="889956"/>
            <a:ext cx="8612155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400" b="1" dirty="0">
                <a:latin typeface="+mj-lt"/>
                <a:ea typeface="Times New Roman" panose="02020603050405020304" pitchFamily="18" charset="0"/>
              </a:rPr>
              <a:t>Comparativa Impuesto sobre Sucesiones 2015 – 2016</a:t>
            </a:r>
            <a:endParaRPr lang="es-ES" sz="14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302749"/>
              </p:ext>
            </p:extLst>
          </p:nvPr>
        </p:nvGraphicFramePr>
        <p:xfrm>
          <a:off x="242596" y="1570904"/>
          <a:ext cx="3902075" cy="473021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55763"/>
                <a:gridCol w="735012"/>
                <a:gridCol w="735012"/>
                <a:gridCol w="776288"/>
              </a:tblGrid>
              <a:tr h="282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 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2015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2016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Diferencia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ISLAS CANARIAS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134.234,07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134,23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-134.099,84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REGIÓN DE MURCIA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164.049,50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82.024,68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-82.024,82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GALICIA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55.180,00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15.040,00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-40.140,00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CASTILLA Y LEÓN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111.480,84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89.168,34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-22.312,50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ILLES BALEARS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8.000,00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5.950,00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-2.050,00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ANDALUCÍA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164.049,35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164.049,35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PRINCIPADO DE ASTURIAS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162.618,96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162.618,96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CANTABRIA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1.262,39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1.262,39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effectLst/>
                        </a:rPr>
                        <a:t>CASTILLA-LA </a:t>
                      </a:r>
                      <a:r>
                        <a:rPr lang="es-ES" sz="1100" b="1" dirty="0">
                          <a:effectLst/>
                        </a:rPr>
                        <a:t>MANCHA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7.939,81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7.939,81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CATALUÑA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9.796,89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9.796,89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EXTREMADURA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158.796,17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158.796,17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</a:rPr>
                        <a:t>MADRID</a:t>
                      </a:r>
                      <a:endParaRPr lang="es-E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1.586,04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1.586,04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effectLst/>
                        </a:rPr>
                        <a:t>C. VALENCIANA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31.596,88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31.596,88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LA RIOJA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1.576,06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3.152,12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1.576,06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ARAGÓN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54.387,82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155.393,76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101.005,95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973346703"/>
              </p:ext>
            </p:extLst>
          </p:nvPr>
        </p:nvGraphicFramePr>
        <p:xfrm>
          <a:off x="4144671" y="2183672"/>
          <a:ext cx="4999329" cy="3504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545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18253" y="788765"/>
            <a:ext cx="743649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DONACIONES 2016</a:t>
            </a:r>
            <a:endParaRPr lang="es-ES" sz="12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18253" y="1071030"/>
            <a:ext cx="7436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dirty="0">
                <a:latin typeface="+mj-lt"/>
                <a:ea typeface="Times New Roman" panose="02020603050405020304" pitchFamily="18" charset="0"/>
              </a:rPr>
              <a:t>Un hijo de 30 años recibe de su padre 800.000€ en dinero en efectivo sin un destino específico y sin que tenga ningún grado de discapacidad.</a:t>
            </a:r>
            <a:endParaRPr lang="es-ES" sz="36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655763"/>
              </p:ext>
            </p:extLst>
          </p:nvPr>
        </p:nvGraphicFramePr>
        <p:xfrm>
          <a:off x="1418253" y="1668669"/>
          <a:ext cx="7436499" cy="46043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47839"/>
                <a:gridCol w="880438"/>
                <a:gridCol w="784873"/>
                <a:gridCol w="880438"/>
                <a:gridCol w="640857"/>
                <a:gridCol w="880438"/>
                <a:gridCol w="856521"/>
                <a:gridCol w="965095"/>
              </a:tblGrid>
              <a:tr h="479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Base Imponible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Reducción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Base liquidable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Tipo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Cuota íntegra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Bonificación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Cuota líquida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ANDALUCÍA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36,50%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208.159,35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208.159,35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ASTURIAS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800.000,00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800.000,00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36,50%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205.920,00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205.920,00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CANTABRIA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200.122,67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CASTILLA Y LEÓN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EXTREMADURA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LA RIOJA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ARAGÓN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75.000,00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725.000,00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29,75%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177.706,26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177.706,26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REGIÓN DE MURCIA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36,50%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208.159,35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104.079,67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104.079,67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ILLES BALEARS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199.920,00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143.920,00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56.000,00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CATALUÑA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56.000,00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56.000,00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GALICIA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56.000,00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56.000,00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effectLst/>
                        </a:rPr>
                        <a:t>C. VALENCIANA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29,75%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171.012,52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128.259,39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42.753,13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effectLst/>
                        </a:rPr>
                        <a:t>CASTILLA-LA </a:t>
                      </a:r>
                      <a:r>
                        <a:rPr lang="es-ES" sz="1100" b="1" dirty="0">
                          <a:effectLst/>
                        </a:rPr>
                        <a:t>MANCHA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190.116,54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10.006,13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4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MADRID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 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200.006,38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198.006,32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2.000,06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77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ISLAS CANARIAS</a:t>
                      </a:r>
                      <a:endParaRPr lang="es-E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800.000,00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34,00%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200.122,67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199.922,55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200,12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642879"/>
              </p:ext>
            </p:extLst>
          </p:nvPr>
        </p:nvGraphicFramePr>
        <p:xfrm>
          <a:off x="1418253" y="6391868"/>
          <a:ext cx="188333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1675057"/>
              </a:tblGrid>
              <a:tr h="149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CC.AA donde más se paga</a:t>
                      </a:r>
                      <a:endParaRPr lang="es-ES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192070">
                <a:tc>
                  <a:txBody>
                    <a:bodyPr/>
                    <a:lstStyle/>
                    <a:p>
                      <a:endParaRPr lang="es-ES" sz="300" dirty="0">
                        <a:solidFill>
                          <a:srgbClr val="0F9D45"/>
                        </a:solidFill>
                      </a:endParaRPr>
                    </a:p>
                  </a:txBody>
                  <a:tcPr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solidFill>
                            <a:schemeClr val="tx1"/>
                          </a:solidFill>
                        </a:rPr>
                        <a:t>CC.AA donde</a:t>
                      </a:r>
                      <a:r>
                        <a:rPr lang="es-ES" sz="800" baseline="0" dirty="0" smtClean="0">
                          <a:solidFill>
                            <a:schemeClr val="tx1"/>
                          </a:solidFill>
                        </a:rPr>
                        <a:t> menos se paga</a:t>
                      </a:r>
                      <a:endParaRPr lang="es-E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9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18253" y="898511"/>
            <a:ext cx="7436498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400" b="1">
                <a:latin typeface="+mj-lt"/>
                <a:ea typeface="Times New Roman" panose="02020603050405020304" pitchFamily="18" charset="0"/>
              </a:rPr>
              <a:t>EJEMPLO IMPUESTO SOBRE DONACIONES 2016</a:t>
            </a:r>
            <a:endParaRPr lang="es-ES" sz="1400" b="1" dirty="0"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631137"/>
              </p:ext>
            </p:extLst>
          </p:nvPr>
        </p:nvGraphicFramePr>
        <p:xfrm>
          <a:off x="1418252" y="1455576"/>
          <a:ext cx="7436499" cy="4996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ector recto 4"/>
          <p:cNvCxnSpPr/>
          <p:nvPr/>
        </p:nvCxnSpPr>
        <p:spPr>
          <a:xfrm>
            <a:off x="816543" y="6471922"/>
            <a:ext cx="28073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164658" y="6333423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54130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0567" y="886474"/>
            <a:ext cx="8462865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400" b="1" dirty="0">
                <a:latin typeface="+mj-lt"/>
                <a:ea typeface="Times New Roman" panose="02020603050405020304" pitchFamily="18" charset="0"/>
              </a:rPr>
              <a:t>Comparativa Impuesto sobre Sucesiones 2015 – 2016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903501"/>
              </p:ext>
            </p:extLst>
          </p:nvPr>
        </p:nvGraphicFramePr>
        <p:xfrm>
          <a:off x="1157772" y="1442065"/>
          <a:ext cx="6100666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8666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2015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2016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Diferencia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s-E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ISLAS </a:t>
                      </a:r>
                      <a:r>
                        <a:rPr lang="es-ES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CANARIAS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200.122,67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200,12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-199.922,55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s-E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REGIÓN </a:t>
                      </a:r>
                      <a:r>
                        <a:rPr lang="es-ES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MURCIA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200.122,67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104.079,67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-</a:t>
                      </a:r>
                      <a:r>
                        <a:rPr lang="es-ES" sz="1200" u="none" strike="noStrike" dirty="0" smtClean="0">
                          <a:effectLst/>
                        </a:rPr>
                        <a:t>96.043,00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s-E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ARAGÓN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38.769,07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177.706,26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138.937,20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es-E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RESTO DE CCAA</a:t>
                      </a:r>
                      <a:endParaRPr lang="es-ES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0,00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0,00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0,00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482330"/>
              </p:ext>
            </p:extLst>
          </p:nvPr>
        </p:nvGraphicFramePr>
        <p:xfrm>
          <a:off x="1641118" y="3544079"/>
          <a:ext cx="5133975" cy="3117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66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2596" y="893915"/>
            <a:ext cx="861215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TRANSMISIONES PATRIMONIALES Y ACTOS JURÍDICOS DOCUMENTADOS, MODALIDAD TRANSMISIONES PATRIMONIALES </a:t>
            </a:r>
            <a:r>
              <a:rPr lang="es-ES" sz="1200" b="1" dirty="0" smtClean="0">
                <a:latin typeface="+mj-lt"/>
                <a:ea typeface="Times New Roman" panose="02020603050405020304" pitchFamily="18" charset="0"/>
              </a:rPr>
              <a:t> ONEROSAS  2016</a:t>
            </a:r>
            <a:endParaRPr lang="es-ES" sz="12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42596" y="1420063"/>
            <a:ext cx="8612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+mj-lt"/>
                <a:ea typeface="Times New Roman" panose="02020603050405020304" pitchFamily="18" charset="0"/>
              </a:rPr>
              <a:t>Se transmite un inmueble que no está destinado a vivienda con diferentes valores.</a:t>
            </a:r>
            <a:endParaRPr lang="es-ES" sz="36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415927"/>
              </p:ext>
            </p:extLst>
          </p:nvPr>
        </p:nvGraphicFramePr>
        <p:xfrm>
          <a:off x="194822" y="1914658"/>
          <a:ext cx="4673600" cy="44452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25600"/>
                <a:gridCol w="762000"/>
                <a:gridCol w="762000"/>
                <a:gridCol w="762000"/>
                <a:gridCol w="762000"/>
              </a:tblGrid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Valor del inmueble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150.000,00</a:t>
                      </a:r>
                      <a:endParaRPr lang="es-ES" sz="12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450.000,00</a:t>
                      </a:r>
                      <a:endParaRPr lang="es-ES" sz="12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500.000,00</a:t>
                      </a:r>
                      <a:endParaRPr lang="es-ES" sz="12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750.000,00</a:t>
                      </a:r>
                      <a:endParaRPr lang="es-ES" sz="12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ANDALUCÍA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12.000,00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36.500,00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41.000,00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64.000,00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ARAGÓN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36.250,00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40.750,00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64.500,00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PRINCIPADO DE ASTURIAS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12.000,00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40.500,00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75.000,00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ILLES BALEARS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36.500,00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41.000,00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65.000,00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ISLAS CANARIAS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9.750,00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29.250,00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32.500,00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48.750,00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CANTABRIA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39.000,00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44.000,00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69.000,00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CASTILLA Y LEÓN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12.000,00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70.000,00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CASTILLA-LA </a:t>
                      </a:r>
                      <a:r>
                        <a:rPr lang="es-ES" sz="1100" dirty="0">
                          <a:effectLst/>
                        </a:rPr>
                        <a:t>MANCHA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36.000,00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60.000,00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CATALUÑA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75.000,00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EXTREMADURA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37.800,00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42.800,00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69.300,00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GALICIA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75.000,00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MADRID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9.000,00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27.000,00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REGIÓN DE MURCIA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12.000,00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36.000,00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60.000,00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LA RIOJA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10.500,00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31.500,00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35.000,00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52.500,00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77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C. VALENCIANA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50.000,00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75.000,00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338077"/>
              </p:ext>
            </p:extLst>
          </p:nvPr>
        </p:nvGraphicFramePr>
        <p:xfrm>
          <a:off x="4868422" y="1600271"/>
          <a:ext cx="4275578" cy="2549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506597"/>
              </p:ext>
            </p:extLst>
          </p:nvPr>
        </p:nvGraphicFramePr>
        <p:xfrm>
          <a:off x="4868422" y="4149952"/>
          <a:ext cx="4275578" cy="2708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986077"/>
              </p:ext>
            </p:extLst>
          </p:nvPr>
        </p:nvGraphicFramePr>
        <p:xfrm>
          <a:off x="242596" y="6396270"/>
          <a:ext cx="188333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1675057"/>
              </a:tblGrid>
              <a:tr h="149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CC.AA donde más se paga</a:t>
                      </a:r>
                      <a:endParaRPr lang="es-ES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192070">
                <a:tc>
                  <a:txBody>
                    <a:bodyPr/>
                    <a:lstStyle/>
                    <a:p>
                      <a:endParaRPr lang="es-ES" sz="300" dirty="0">
                        <a:solidFill>
                          <a:srgbClr val="0F9D45"/>
                        </a:solidFill>
                      </a:endParaRPr>
                    </a:p>
                  </a:txBody>
                  <a:tcPr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solidFill>
                            <a:schemeClr val="tx1"/>
                          </a:solidFill>
                        </a:rPr>
                        <a:t>CC.AA donde</a:t>
                      </a:r>
                      <a:r>
                        <a:rPr lang="es-ES" sz="800" baseline="0" dirty="0" smtClean="0">
                          <a:solidFill>
                            <a:schemeClr val="tx1"/>
                          </a:solidFill>
                        </a:rPr>
                        <a:t> menos se paga</a:t>
                      </a:r>
                      <a:endParaRPr lang="es-E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7" name="Conector recto 6"/>
          <p:cNvCxnSpPr/>
          <p:nvPr/>
        </p:nvCxnSpPr>
        <p:spPr>
          <a:xfrm flipH="1">
            <a:off x="4995512" y="2550694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H="1">
            <a:off x="4995512" y="5109411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6043061" y="1442584"/>
            <a:ext cx="23545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6391176" y="1304085"/>
            <a:ext cx="275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8651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05894" y="871875"/>
            <a:ext cx="872759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TRANSMISIONES PATRIMONIALES Y ACTOS JURÍDICOS DOCUMENTADOS, MODALIDAD TRANSMISIONES PATRIMONIALES 2016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970824"/>
              </p:ext>
            </p:extLst>
          </p:nvPr>
        </p:nvGraphicFramePr>
        <p:xfrm>
          <a:off x="127156" y="1556192"/>
          <a:ext cx="4370199" cy="3854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373240"/>
              </p:ext>
            </p:extLst>
          </p:nvPr>
        </p:nvGraphicFramePr>
        <p:xfrm>
          <a:off x="4569692" y="2737479"/>
          <a:ext cx="4285059" cy="4017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Conector recto 5"/>
          <p:cNvCxnSpPr/>
          <p:nvPr/>
        </p:nvCxnSpPr>
        <p:spPr>
          <a:xfrm flipH="1">
            <a:off x="308009" y="2935704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H="1">
            <a:off x="4734025" y="4329764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681789" y="6067661"/>
            <a:ext cx="28073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1029904" y="5929162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3464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2597" y="754427"/>
            <a:ext cx="861215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TRANSMISIONES PATRIMONIALES Y ACTOS JURÍDICOS DOCUMENTADOS, MODALIDAD ACTOS JURÍDICOS DOCUMENTADOS 2016</a:t>
            </a:r>
            <a:endParaRPr lang="es-ES" sz="12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42597" y="1209101"/>
            <a:ext cx="86121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dirty="0">
                <a:latin typeface="+mj-lt"/>
                <a:ea typeface="Times New Roman" panose="02020603050405020304" pitchFamily="18" charset="0"/>
              </a:rPr>
              <a:t>Escrituración de la adquisición de un inmueble nuevo, sin que vaya a constituir la vivienda habitual del adquirente.</a:t>
            </a:r>
            <a:endParaRPr lang="es-ES" sz="36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429079"/>
              </p:ext>
            </p:extLst>
          </p:nvPr>
        </p:nvGraphicFramePr>
        <p:xfrm>
          <a:off x="242597" y="1491695"/>
          <a:ext cx="4516016" cy="49115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79016"/>
                <a:gridCol w="734250"/>
                <a:gridCol w="734250"/>
                <a:gridCol w="734250"/>
                <a:gridCol w="734250"/>
              </a:tblGrid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Valor del inmueble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150.000,00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450.000,00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500.000,00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750.000,00</a:t>
                      </a:r>
                      <a:endParaRPr lang="es-E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ANDALUCÍA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7.500,00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11.250,00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ARAGÓN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2.250,00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7.500,00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11.250,00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PRINCIPADO DE ASTURIAS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1.800,00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5.400,00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6.000,00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9.000,00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ILLES BALEARS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1.800,00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5.400,00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6.000,00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9.000,00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ISLAS CANARIAS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1.125,00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3.375,00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5.625,00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CANTABRIA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7.500,00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11.250,00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CASTILLA Y LEÓN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2.250,00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6.750,00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7.500,00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11.250,00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 smtClean="0">
                          <a:effectLst/>
                        </a:rPr>
                        <a:t>CASTILLA-LA </a:t>
                      </a:r>
                      <a:r>
                        <a:rPr lang="es-ES" sz="1050" dirty="0">
                          <a:effectLst/>
                        </a:rPr>
                        <a:t>MANCHA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1.875,00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5.625,00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6.250,00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9.375,00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CATALUÑA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6.750,00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7.500,00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11.250,00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EXTREMADURA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1.800,00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5.400,00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6.000,00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9.000,00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GALICIA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7.500,00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11.250,00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MADRID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1.125,00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3.375,00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5.625,00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0F9D45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REGIÓN DE MURCIA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7.500,00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11.250,00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LA RIOJA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1.500,00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4.500,00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5.000,00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7.500,00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0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 smtClean="0">
                          <a:effectLst/>
                        </a:rPr>
                        <a:t>C. VALENCIANA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6.750,00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7.500,00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11.250,00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7563166"/>
              </p:ext>
            </p:extLst>
          </p:nvPr>
        </p:nvGraphicFramePr>
        <p:xfrm>
          <a:off x="4814595" y="1589168"/>
          <a:ext cx="4305298" cy="2646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479763"/>
              </p:ext>
            </p:extLst>
          </p:nvPr>
        </p:nvGraphicFramePr>
        <p:xfrm>
          <a:off x="4814595" y="4236098"/>
          <a:ext cx="4329405" cy="2621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741357"/>
              </p:ext>
            </p:extLst>
          </p:nvPr>
        </p:nvGraphicFramePr>
        <p:xfrm>
          <a:off x="242597" y="6461760"/>
          <a:ext cx="169611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1487830"/>
              </a:tblGrid>
              <a:tr h="1655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CC.AA donde más se paga</a:t>
                      </a:r>
                      <a:endParaRPr lang="es-ES" sz="7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165581">
                <a:tc>
                  <a:txBody>
                    <a:bodyPr/>
                    <a:lstStyle/>
                    <a:p>
                      <a:endParaRPr lang="es-ES" sz="300" dirty="0">
                        <a:solidFill>
                          <a:srgbClr val="0F9D45"/>
                        </a:solidFill>
                      </a:endParaRPr>
                    </a:p>
                  </a:txBody>
                  <a:tcPr>
                    <a:solidFill>
                      <a:srgbClr val="0F9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dirty="0" smtClean="0">
                          <a:solidFill>
                            <a:schemeClr val="tx1"/>
                          </a:solidFill>
                        </a:rPr>
                        <a:t>CC.AA donde</a:t>
                      </a:r>
                      <a:r>
                        <a:rPr lang="es-ES" sz="700" baseline="0" dirty="0" smtClean="0">
                          <a:solidFill>
                            <a:schemeClr val="tx1"/>
                          </a:solidFill>
                        </a:rPr>
                        <a:t> menos se paga</a:t>
                      </a:r>
                      <a:endParaRPr lang="es-ES" sz="7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1" name="Conector recto 10"/>
          <p:cNvCxnSpPr/>
          <p:nvPr/>
        </p:nvCxnSpPr>
        <p:spPr>
          <a:xfrm flipH="1">
            <a:off x="4956520" y="2800950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H="1">
            <a:off x="4956520" y="5330791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067826" y="6673546"/>
            <a:ext cx="28073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2415941" y="6535047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24759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2596" y="874844"/>
            <a:ext cx="861215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b="1" dirty="0">
                <a:latin typeface="+mj-lt"/>
                <a:ea typeface="Times New Roman" panose="02020603050405020304" pitchFamily="18" charset="0"/>
              </a:rPr>
              <a:t>EJEMPLO IMPUESTO SOBRE TRANSMISIONES PATRIMONIALES Y ACTOS JURÍDICOS DOCUMENTADOS, MODALIDAD ACTOS JURÍDICOS DOCUMENTADOS 2016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066718"/>
              </p:ext>
            </p:extLst>
          </p:nvPr>
        </p:nvGraphicFramePr>
        <p:xfrm>
          <a:off x="242596" y="1562128"/>
          <a:ext cx="4282751" cy="3644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8306841"/>
              </p:ext>
            </p:extLst>
          </p:nvPr>
        </p:nvGraphicFramePr>
        <p:xfrm>
          <a:off x="4525347" y="2808514"/>
          <a:ext cx="4329404" cy="3704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Conector recto 5"/>
          <p:cNvCxnSpPr/>
          <p:nvPr/>
        </p:nvCxnSpPr>
        <p:spPr>
          <a:xfrm>
            <a:off x="614411" y="5929161"/>
            <a:ext cx="28073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962526" y="5790662"/>
            <a:ext cx="328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 que se pagaría según norma estatal</a:t>
            </a:r>
            <a:endParaRPr lang="es-ES" sz="1200" dirty="0"/>
          </a:p>
        </p:txBody>
      </p:sp>
      <p:cxnSp>
        <p:nvCxnSpPr>
          <p:cNvPr id="10" name="Conector recto 9"/>
          <p:cNvCxnSpPr/>
          <p:nvPr/>
        </p:nvCxnSpPr>
        <p:spPr>
          <a:xfrm flipH="1">
            <a:off x="4667762" y="4475746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H="1">
            <a:off x="354040" y="3126605"/>
            <a:ext cx="40041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51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6" y="78748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Conclusiones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93097" y="1499782"/>
            <a:ext cx="7940350" cy="70525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400" dirty="0" smtClean="0"/>
              <a:t>No existe corresponsabilidad efectiva, por un lado, por la falta de transparencia y, por otro, porque buena parte de lo recaudado pasa a engrosar fondos que después se vuelven a repartir</a:t>
            </a:r>
            <a:endParaRPr lang="es-ES" sz="1400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793094" y="2301878"/>
            <a:ext cx="7940353" cy="70525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La recaudación por tributos propios supone solo el 2,4% de los ingresos tributarios totales de las CC.AA. En algunos  casos, los costes de gestión deben superar a los ingresos obtenidos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93112" y="3188002"/>
            <a:ext cx="7940350" cy="382092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En estos tributos existe mucha litigiosidad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93112" y="3769983"/>
            <a:ext cx="7940351" cy="138499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La forma de legislar con suspensiones o </a:t>
            </a:r>
            <a:r>
              <a:rPr lang="es-ES" sz="1400" dirty="0" smtClean="0"/>
              <a:t>no aplicaciones, en </a:t>
            </a:r>
            <a:r>
              <a:rPr lang="es-ES" sz="1400" dirty="0"/>
              <a:t>vez de utilizar la vía de la derogación en Impuestos </a:t>
            </a:r>
            <a:r>
              <a:rPr lang="es-ES" sz="1400" dirty="0" smtClean="0"/>
              <a:t>propios no es la más adecuada. La proliferación de normas en tributos cedidos es notable. Ejemplo: las deducciones autonómicas del IRPF son 190; impactos en ISD 226; e impactos en </a:t>
            </a:r>
            <a:r>
              <a:rPr lang="es-ES" sz="1400" dirty="0" err="1" smtClean="0"/>
              <a:t>ITPyAJD</a:t>
            </a:r>
            <a:r>
              <a:rPr lang="es-ES" sz="1400" dirty="0" smtClean="0"/>
              <a:t> 245. En ISD el volumen en páginas legislado por CCAA </a:t>
            </a:r>
            <a:r>
              <a:rPr lang="es-ES" sz="1400" smtClean="0"/>
              <a:t>es más del </a:t>
            </a:r>
            <a:r>
              <a:rPr lang="es-ES" sz="1400" dirty="0" smtClean="0"/>
              <a:t>doble de la norma estatal</a:t>
            </a:r>
            <a:endParaRPr lang="es-ES" sz="1400" dirty="0"/>
          </a:p>
        </p:txBody>
      </p:sp>
      <p:sp>
        <p:nvSpPr>
          <p:cNvPr id="8" name="Rectángulo 7"/>
          <p:cNvSpPr/>
          <p:nvPr/>
        </p:nvSpPr>
        <p:spPr>
          <a:xfrm>
            <a:off x="802435" y="5960812"/>
            <a:ext cx="7940351" cy="705258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/>
              <a:t>Sería conveniente armonizar tributos propios y </a:t>
            </a:r>
            <a:r>
              <a:rPr lang="es-ES" sz="1400" dirty="0" smtClean="0"/>
              <a:t>dar capacidad </a:t>
            </a:r>
            <a:r>
              <a:rPr lang="es-ES" sz="1400" dirty="0"/>
              <a:t>normativa a las Autonomías en tipos y deducciones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93112" y="5354868"/>
            <a:ext cx="7940351" cy="382092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 smtClean="0"/>
              <a:t>Poca transparencia en los datos de recaudación de impuestos propios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6896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0546" y="78748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Conclusiones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93102" y="1314436"/>
            <a:ext cx="7940350" cy="138499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 smtClean="0"/>
              <a:t>En mayor o menor medida, en </a:t>
            </a:r>
            <a:r>
              <a:rPr lang="es-ES" sz="1400" smtClean="0"/>
              <a:t>el IRPF las </a:t>
            </a:r>
            <a:r>
              <a:rPr lang="es-ES" sz="1400" dirty="0" smtClean="0"/>
              <a:t>CC.AA convergen con la línea marcada por el Gobierno de reducción de tipos, sobre todo en el tipo mínimo 9,5%. Sin embargo no en el tipo máximo, donde todavía 4 Comunidades aplican el 25,5%, dando un agregado del 48%. Los territorios forales tienen tipos superiores incluso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93103" y="2833867"/>
            <a:ext cx="7940350" cy="138499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 smtClean="0"/>
              <a:t>Los cambios en los Gobiernos autonómicos empiezan a verse en la normativa tributaria, produciendo los siguientes efectos: en el IRPF una disminución en la tributación de rentas medias y bajas e incremento en las altas; en Patrimonio incrementos; en Sucesiones los resultados son contradictorios y en Transmisiones Patrimoniales algún incremento</a:t>
            </a:r>
            <a:endParaRPr lang="es-ES" sz="1400" dirty="0"/>
          </a:p>
        </p:txBody>
      </p:sp>
      <p:sp>
        <p:nvSpPr>
          <p:cNvPr id="7" name="Rectángulo 6"/>
          <p:cNvSpPr/>
          <p:nvPr/>
        </p:nvSpPr>
        <p:spPr>
          <a:xfrm>
            <a:off x="793103" y="4353298"/>
            <a:ext cx="7940351" cy="382092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 smtClean="0"/>
              <a:t>Se sigue echando de menos una cuantificación de los beneficios fiscales en cada Comunidad Autónoma</a:t>
            </a:r>
            <a:endParaRPr lang="es-ES" sz="1400" dirty="0"/>
          </a:p>
        </p:txBody>
      </p:sp>
      <p:sp>
        <p:nvSpPr>
          <p:cNvPr id="9" name="Rectángulo 8"/>
          <p:cNvSpPr/>
          <p:nvPr/>
        </p:nvSpPr>
        <p:spPr>
          <a:xfrm>
            <a:off x="793103" y="4869018"/>
            <a:ext cx="7940351" cy="1384995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 smtClean="0"/>
              <a:t>Salvo en el IRPF, las desigualdades entre Comunidades son enormes en el Impuesto sobre el Patrimonio y, sobre todo, en Sucesiones y Donaciones, donde en función de la residencia del causante o del donatario se puede pasar de una tributación simbólica a otra muy elevada aunque el adquirente sea un hijo. Estas diferencias podrían encauzarse con cierto grado de armonización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084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pic>
        <p:nvPicPr>
          <p:cNvPr id="87" name="Imagen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5678047"/>
            <a:ext cx="2392913" cy="60942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10546" y="78748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32" name="Imagen 6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25" y="1411964"/>
            <a:ext cx="8639174" cy="403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noramaPPT-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922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10546" y="787482"/>
            <a:ext cx="8322907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Ejemplo TPO arrendamiento</a:t>
            </a:r>
            <a:endParaRPr lang="es-ES_tradnl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10547" y="1311926"/>
            <a:ext cx="4114800" cy="78386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1: Un contribuyente firma un contrato de arrendamiento de vivienda habitual de 1 año de duración por 600€ mensuales (7.200€ en total).</a:t>
            </a:r>
            <a:endParaRPr lang="es-ES_tradnl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130887"/>
              </p:ext>
            </p:extLst>
          </p:nvPr>
        </p:nvGraphicFramePr>
        <p:xfrm>
          <a:off x="410544" y="2231552"/>
          <a:ext cx="3640594" cy="43620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71884"/>
                <a:gridCol w="884355"/>
                <a:gridCol w="884355"/>
              </a:tblGrid>
              <a:tr h="218104">
                <a:tc>
                  <a:txBody>
                    <a:bodyPr/>
                    <a:lstStyle/>
                    <a:p>
                      <a:pPr algn="r" fontAlgn="ctr"/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u="none" strike="noStrike" dirty="0">
                          <a:effectLst/>
                        </a:rPr>
                        <a:t>600€/mes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u="none" strike="noStrike" dirty="0">
                          <a:effectLst/>
                        </a:rPr>
                        <a:t>1200€/mes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>
                          <a:effectLst/>
                        </a:rPr>
                        <a:t>BIZKAIA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 smtClean="0">
                          <a:effectLst/>
                        </a:rPr>
                        <a:t>130,00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 smtClean="0">
                          <a:effectLst/>
                        </a:rPr>
                        <a:t>175,00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CATALUÑA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36,00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72,00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ANDALUCÍA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ARAGÓN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PRINCIPADO DE ASTURIAS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ILLES BALEARS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ISLAS CANARIAS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CANTABRIA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CASTILLA Y LEÓN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 smtClean="0">
                          <a:effectLst/>
                        </a:rPr>
                        <a:t>CASTILLA-LA </a:t>
                      </a:r>
                      <a:r>
                        <a:rPr lang="es-ES" sz="1100" b="1" u="none" strike="noStrike" dirty="0">
                          <a:effectLst/>
                        </a:rPr>
                        <a:t>MANCHA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EXTREMADURA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GALICIA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MADRID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REGIÓN DE MURCIA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30,77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LA RIOJA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30,77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 smtClean="0">
                          <a:effectLst/>
                        </a:rPr>
                        <a:t>C. VALENCIANA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30,77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ÁLAVA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30,77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>
                          <a:effectLst/>
                        </a:rPr>
                        <a:t>GIPUZKOA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30,77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0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u="none" strike="noStrike" dirty="0">
                          <a:effectLst/>
                        </a:rPr>
                        <a:t>NAVARRA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28,80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57,60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4665306" y="1311926"/>
            <a:ext cx="4068147" cy="783869"/>
          </a:xfrm>
          <a:prstGeom prst="rect">
            <a:avLst/>
          </a:prstGeom>
          <a:solidFill>
            <a:schemeClr val="bg1"/>
          </a:solidFill>
          <a:ln>
            <a:solidFill>
              <a:srgbClr val="FABA86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2: Un contribuyente firma un contrato de arrendamiento de vivienda habitual de 1 año de duración por 1.200€ mensuales (14.400€ en total).</a:t>
            </a:r>
            <a:endParaRPr lang="es-ES_tradnl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8257237"/>
              </p:ext>
            </p:extLst>
          </p:nvPr>
        </p:nvGraphicFramePr>
        <p:xfrm>
          <a:off x="4665305" y="2231552"/>
          <a:ext cx="4068147" cy="436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9163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7947</Words>
  <Application>Microsoft Office PowerPoint</Application>
  <PresentationFormat>Presentación en pantalla (4:3)</PresentationFormat>
  <Paragraphs>3245</Paragraphs>
  <Slides>50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7" baseType="lpstr">
      <vt:lpstr>Arial</vt:lpstr>
      <vt:lpstr>Calibri</vt:lpstr>
      <vt:lpstr>Courier New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d0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chus imac</dc:creator>
  <cp:lastModifiedBy>Emma Ramos</cp:lastModifiedBy>
  <cp:revision>124</cp:revision>
  <cp:lastPrinted>2016-02-22T15:45:14Z</cp:lastPrinted>
  <dcterms:created xsi:type="dcterms:W3CDTF">2016-02-03T09:28:20Z</dcterms:created>
  <dcterms:modified xsi:type="dcterms:W3CDTF">2016-03-08T07:45:40Z</dcterms:modified>
</cp:coreProperties>
</file>